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0" r:id="rId1"/>
    <p:sldMasterId id="2147483696" r:id="rId2"/>
  </p:sldMasterIdLst>
  <p:notesMasterIdLst>
    <p:notesMasterId r:id="rId76"/>
  </p:notesMasterIdLst>
  <p:sldIdLst>
    <p:sldId id="449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446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405" r:id="rId35"/>
    <p:sldId id="406" r:id="rId36"/>
    <p:sldId id="407" r:id="rId37"/>
    <p:sldId id="408" r:id="rId38"/>
    <p:sldId id="409" r:id="rId39"/>
    <p:sldId id="410" r:id="rId40"/>
    <p:sldId id="411" r:id="rId41"/>
    <p:sldId id="412" r:id="rId42"/>
    <p:sldId id="413" r:id="rId43"/>
    <p:sldId id="414" r:id="rId44"/>
    <p:sldId id="415" r:id="rId45"/>
    <p:sldId id="416" r:id="rId46"/>
    <p:sldId id="417" r:id="rId47"/>
    <p:sldId id="418" r:id="rId48"/>
    <p:sldId id="419" r:id="rId49"/>
    <p:sldId id="420" r:id="rId50"/>
    <p:sldId id="421" r:id="rId51"/>
    <p:sldId id="422" r:id="rId52"/>
    <p:sldId id="423" r:id="rId53"/>
    <p:sldId id="424" r:id="rId54"/>
    <p:sldId id="425" r:id="rId55"/>
    <p:sldId id="426" r:id="rId56"/>
    <p:sldId id="427" r:id="rId57"/>
    <p:sldId id="428" r:id="rId58"/>
    <p:sldId id="429" r:id="rId59"/>
    <p:sldId id="447" r:id="rId60"/>
    <p:sldId id="431" r:id="rId61"/>
    <p:sldId id="432" r:id="rId62"/>
    <p:sldId id="433" r:id="rId63"/>
    <p:sldId id="434" r:id="rId64"/>
    <p:sldId id="435" r:id="rId65"/>
    <p:sldId id="436" r:id="rId66"/>
    <p:sldId id="437" r:id="rId67"/>
    <p:sldId id="438" r:id="rId68"/>
    <p:sldId id="439" r:id="rId69"/>
    <p:sldId id="440" r:id="rId70"/>
    <p:sldId id="441" r:id="rId71"/>
    <p:sldId id="442" r:id="rId72"/>
    <p:sldId id="443" r:id="rId73"/>
    <p:sldId id="444" r:id="rId74"/>
    <p:sldId id="445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BA"/>
    <a:srgbClr val="D5FEAC"/>
    <a:srgbClr val="ABDDFF"/>
    <a:srgbClr val="FFEEB7"/>
    <a:srgbClr val="FFE285"/>
    <a:srgbClr val="E5F3C3"/>
    <a:srgbClr val="7A3400"/>
    <a:srgbClr val="006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8" autoAdjust="0"/>
    <p:restoredTop sz="96917" autoAdjust="0"/>
  </p:normalViewPr>
  <p:slideViewPr>
    <p:cSldViewPr>
      <p:cViewPr>
        <p:scale>
          <a:sx n="71" d="100"/>
          <a:sy n="71" d="100"/>
        </p:scale>
        <p:origin x="-130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83CFE99-436C-4527-8D88-D5063CA4F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64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C00F90-1941-44DA-B822-1F8A21484025}" type="slidenum">
              <a:rPr lang="en-US" smtClean="0"/>
              <a:pPr eaLnBrk="1" hangingPunct="1"/>
              <a:t>0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This chapter explains how to record transactions using double-entry accounting. Let’s get started.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The general ledger is a collection of accounts.  Increases and decreases in each element of a company’s financial statements are recorded in these accounts.  A separate account is maintained for individual assets, liabilities, retained earnings, paid-in capital, revenues, gains, expenses, and losses.  An account includes the account title, an account number, and columns to record increases, decreases, the cumulative balance, and the date.  For instructional purposes we use T-accounts instead of formal ledger accounts. 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728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9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8310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9334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035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1382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240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3CFE99-436C-4527-8D88-D5063CA4FA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3430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4454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3CFE99-436C-4527-8D88-D5063CA4FAE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547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6502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752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9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8550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69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3CFE99-436C-4527-8D88-D5063CA4FAE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9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9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4934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011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9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7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1142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619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7222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824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69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9270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0294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131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2342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6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336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20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43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21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54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6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22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64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09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24</a:t>
            </a: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05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24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155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24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25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24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29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cap="flat"/>
        </p:spPr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3190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667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7702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872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9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0563"/>
            <a:ext cx="4527550" cy="3395662"/>
          </a:xfrm>
          <a:ln cap="flat"/>
        </p:spPr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809625" y="4708525"/>
            <a:ext cx="2063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4214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523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7EBC0-061C-408D-93D8-31C377A9800F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 </a:t>
            </a:r>
            <a:fld id="{489AEDAE-EF31-4483-979C-AFCAC85AA711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6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3D01-8FD9-4B3B-BDB4-7B331222F846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A89C94F6-F182-47BA-9B19-D6802D5E9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1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1463"/>
            <a:ext cx="7775575" cy="947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371600"/>
            <a:ext cx="3805238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48238" y="1371600"/>
            <a:ext cx="3805237" cy="4495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 </a:t>
            </a:r>
            <a:fld id="{ECA0C2BD-6E2E-4D8E-B90E-4D9215F1AC40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50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1463"/>
            <a:ext cx="7775575" cy="947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90600" y="1371600"/>
            <a:ext cx="3805238" cy="4495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8238" y="1371600"/>
            <a:ext cx="3805237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 </a:t>
            </a:r>
            <a:fld id="{84042EC6-F4A9-4469-A2DE-36A69AF866DA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20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 descr="rock"/>
          <p:cNvSpPr>
            <a:spLocks noChangeArrowheads="1"/>
          </p:cNvSpPr>
          <p:nvPr userDrawn="1"/>
        </p:nvSpPr>
        <p:spPr bwMode="auto">
          <a:xfrm>
            <a:off x="0" y="0"/>
            <a:ext cx="228600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5" name="Picture 11" descr="cover_nm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80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1EEE9-97A1-46C2-933F-B303B7FEDD59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3DA6D-268F-4621-A779-915BFEC26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01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54D95-2FFB-4C5A-BDFA-B19FB5165A7D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01A57-8491-428F-B4F6-087B92E1E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08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7CA27-1215-4401-83B9-00688FCD5CC8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1C1C7-A5E3-45BE-AAE1-217BE29B1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02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7057F-F07D-4623-A2FD-22AA09C5379B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AD968-2A77-4D47-8F55-41D86CD04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23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8FF8A-0ECC-49B9-BE84-3BBB7A04EAC5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B1789-EC11-446B-B45C-390463D9F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02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DD65D-3919-4938-8E1F-A4035491025E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013A7-7F7B-4D91-B259-1D874BD82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29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8F354-EB6D-4C9C-932E-0D5594C495A0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97532-8265-498B-9E49-D422DDF3F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5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22B0D-807F-4337-B469-D4285DAC9F1B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EA0EAB09-379B-44A6-B038-E9EC2832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84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B79C3-3EE6-41F4-BA64-6B8DAB9DFF1B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11B81-698A-4147-B287-AAFB62B68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17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3C3F2-A6AD-4D2C-AC8D-4AB7E9598703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A9B2D-3D9C-40EB-8C12-45C96410B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72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CA3CD-79B6-41A9-95FB-37560F339B54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22B94-76DE-4603-99B9-91DDAC2B1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01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CC506-5142-4839-B343-F19E226257A9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87471-467E-4112-9BCE-88002352A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1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069B-9FBC-4DEE-9F1C-4B407218FEEC}" type="datetimeFigureOut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D4E903EC-5B8B-410D-98AE-80835AC84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4916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AF6B-1174-401C-87F3-3C8DDEEBD322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9CF41EAA-8AE5-479C-8507-B50AE43EC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0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C2BC-3857-4201-A21E-2D3B4FD4999B}" type="datetimeFigureOut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D39E5116-12FA-40B0-B7BC-843A86856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2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446C7-F5E8-43E1-B1F3-2FFEC17177AB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C5CBA17F-7D36-4D05-88DC-44127445E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6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49892-04D7-4E7F-A08F-91C420E45C9F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B083F8C-8A10-47B9-B51B-BCCB51C1C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9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B50AF-0ED9-4B23-9EF3-A13089E0C1BC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4BE7DD51-73D9-4B40-B238-25A1DFD6E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6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2F865-0318-4898-A826-D118A8C48632}" type="datetimeFigureOut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1BF34F7C-8103-4188-9B54-84215D305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9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F869D04-9B88-4EAE-A236-A76E8499A47C}" type="datetimeFigureOut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B1E025DF-0662-4C3D-B8FF-B1B740342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0" name="Oval 15"/>
          <p:cNvSpPr>
            <a:spLocks noChangeArrowheads="1"/>
          </p:cNvSpPr>
          <p:nvPr userDrawn="1"/>
        </p:nvSpPr>
        <p:spPr bwMode="auto">
          <a:xfrm>
            <a:off x="8305800" y="6451600"/>
            <a:ext cx="838200" cy="381000"/>
          </a:xfrm>
          <a:prstGeom prst="ellipse">
            <a:avLst/>
          </a:prstGeom>
          <a:solidFill>
            <a:srgbClr val="EADBB8"/>
          </a:solidFill>
          <a:ln w="19050">
            <a:solidFill>
              <a:srgbClr val="490C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41" name="AutoShape 14"/>
          <p:cNvSpPr>
            <a:spLocks noChangeArrowheads="1"/>
          </p:cNvSpPr>
          <p:nvPr userDrawn="1"/>
        </p:nvSpPr>
        <p:spPr bwMode="auto">
          <a:xfrm>
            <a:off x="533400" y="304800"/>
            <a:ext cx="8382000" cy="1143000"/>
          </a:xfrm>
          <a:prstGeom prst="roundRect">
            <a:avLst>
              <a:gd name="adj" fmla="val 16667"/>
            </a:avLst>
          </a:prstGeom>
          <a:solidFill>
            <a:srgbClr val="EADBB8"/>
          </a:solidFill>
          <a:ln w="19050">
            <a:solidFill>
              <a:srgbClr val="490C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42" name="AutoShape 13"/>
          <p:cNvSpPr>
            <a:spLocks noChangeArrowheads="1"/>
          </p:cNvSpPr>
          <p:nvPr userDrawn="1"/>
        </p:nvSpPr>
        <p:spPr bwMode="auto">
          <a:xfrm>
            <a:off x="533400" y="1676400"/>
            <a:ext cx="8382000" cy="4724400"/>
          </a:xfrm>
          <a:prstGeom prst="roundRect">
            <a:avLst>
              <a:gd name="adj" fmla="val 16667"/>
            </a:avLst>
          </a:prstGeom>
          <a:solidFill>
            <a:srgbClr val="EADBB8"/>
          </a:solidFill>
          <a:ln w="19050">
            <a:solidFill>
              <a:srgbClr val="490C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43" name="Line 7"/>
          <p:cNvSpPr>
            <a:spLocks noChangeShapeType="1"/>
          </p:cNvSpPr>
          <p:nvPr userDrawn="1"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19050">
            <a:solidFill>
              <a:srgbClr val="7A3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8"/>
          <p:cNvSpPr>
            <a:spLocks noChangeShapeType="1"/>
          </p:cNvSpPr>
          <p:nvPr userDrawn="1"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9050">
            <a:solidFill>
              <a:srgbClr val="7A3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Line 9"/>
          <p:cNvSpPr>
            <a:spLocks noChangeShapeType="1"/>
          </p:cNvSpPr>
          <p:nvPr userDrawn="1"/>
        </p:nvSpPr>
        <p:spPr bwMode="auto">
          <a:xfrm>
            <a:off x="381000" y="0"/>
            <a:ext cx="0" cy="6858000"/>
          </a:xfrm>
          <a:prstGeom prst="line">
            <a:avLst/>
          </a:prstGeom>
          <a:noFill/>
          <a:ln w="19050">
            <a:solidFill>
              <a:srgbClr val="7A3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10"/>
          <p:cNvSpPr>
            <a:spLocks noChangeShapeType="1"/>
          </p:cNvSpPr>
          <p:nvPr userDrawn="1"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19050">
            <a:solidFill>
              <a:srgbClr val="7A3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63" r:id="rId3"/>
    <p:sldLayoutId id="2147483778" r:id="rId4"/>
    <p:sldLayoutId id="2147483764" r:id="rId5"/>
    <p:sldLayoutId id="2147483779" r:id="rId6"/>
    <p:sldLayoutId id="2147483780" r:id="rId7"/>
    <p:sldLayoutId id="2147483781" r:id="rId8"/>
    <p:sldLayoutId id="2147483765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A30483B-6583-4384-8280-8A5FEE3CBC16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2278FE7-32A3-4A93-9817-E8B8EB609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5" name="Rectangle 23" descr="rock"/>
          <p:cNvSpPr>
            <a:spLocks noChangeArrowheads="1"/>
          </p:cNvSpPr>
          <p:nvPr userDrawn="1"/>
        </p:nvSpPr>
        <p:spPr bwMode="auto">
          <a:xfrm>
            <a:off x="0" y="0"/>
            <a:ext cx="2286000" cy="6858000"/>
          </a:xfrm>
          <a:prstGeom prst="rect">
            <a:avLst/>
          </a:prstGeom>
          <a:blipFill dpi="0" rotWithShape="1">
            <a:blip r:embed="rId1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2056" name="Picture 11" descr="cover_nm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80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.xls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5.xls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7.xls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9.xls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Excel_97-2003_Worksheet8.xls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1.xls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Excel_97-2003_Worksheet10.xls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3.xls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.emf"/><Relationship Id="rId5" Type="http://schemas.openxmlformats.org/officeDocument/2006/relationships/oleObject" Target="../embeddings/Microsoft_Excel_97-2003_Worksheet12.xls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5.xls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4.emf"/><Relationship Id="rId5" Type="http://schemas.openxmlformats.org/officeDocument/2006/relationships/oleObject" Target="../embeddings/Microsoft_Excel_97-2003_Worksheet14.xls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7.xls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6.emf"/><Relationship Id="rId5" Type="http://schemas.openxmlformats.org/officeDocument/2006/relationships/oleObject" Target="../embeddings/Microsoft_Excel_97-2003_Worksheet16.xls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9.xls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8.emf"/><Relationship Id="rId5" Type="http://schemas.openxmlformats.org/officeDocument/2006/relationships/oleObject" Target="../embeddings/Microsoft_Excel_97-2003_Worksheet18.xls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1.xls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0.emf"/><Relationship Id="rId5" Type="http://schemas.openxmlformats.org/officeDocument/2006/relationships/oleObject" Target="../embeddings/Microsoft_Excel_97-2003_Worksheet20.xls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3.xls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2.emf"/><Relationship Id="rId5" Type="http://schemas.openxmlformats.org/officeDocument/2006/relationships/oleObject" Target="../embeddings/Microsoft_Excel_97-2003_Worksheet22.xls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5.xls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4.emf"/><Relationship Id="rId5" Type="http://schemas.openxmlformats.org/officeDocument/2006/relationships/oleObject" Target="../embeddings/Microsoft_Excel_97-2003_Worksheet24.xls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5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7.xls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6.emf"/><Relationship Id="rId5" Type="http://schemas.openxmlformats.org/officeDocument/2006/relationships/oleObject" Target="../embeddings/Microsoft_Excel_97-2003_Worksheet26.xls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9.xls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8.emf"/><Relationship Id="rId5" Type="http://schemas.openxmlformats.org/officeDocument/2006/relationships/oleObject" Target="../embeddings/Microsoft_Excel_97-2003_Worksheet28.xls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9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1.xls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0.emf"/><Relationship Id="rId5" Type="http://schemas.openxmlformats.org/officeDocument/2006/relationships/oleObject" Target="../embeddings/Microsoft_Excel_97-2003_Worksheet30.xls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gif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3.xls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3.emf"/><Relationship Id="rId5" Type="http://schemas.openxmlformats.org/officeDocument/2006/relationships/oleObject" Target="../embeddings/Microsoft_Excel_97-2003_Worksheet32.xls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4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5.xls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5.emf"/><Relationship Id="rId5" Type="http://schemas.openxmlformats.org/officeDocument/2006/relationships/oleObject" Target="../embeddings/Microsoft_Excel_97-2003_Worksheet34.xls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6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7.xls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7.emf"/><Relationship Id="rId5" Type="http://schemas.openxmlformats.org/officeDocument/2006/relationships/oleObject" Target="../embeddings/Microsoft_Excel_97-2003_Worksheet36.xls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8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9.xls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9.emf"/><Relationship Id="rId5" Type="http://schemas.openxmlformats.org/officeDocument/2006/relationships/oleObject" Target="../embeddings/Microsoft_Excel_97-2003_Worksheet38.xls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0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41.xls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1.emf"/><Relationship Id="rId5" Type="http://schemas.openxmlformats.org/officeDocument/2006/relationships/oleObject" Target="../embeddings/Microsoft_Excel_97-2003_Worksheet40.xls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2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43.xls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3.emf"/><Relationship Id="rId5" Type="http://schemas.openxmlformats.org/officeDocument/2006/relationships/oleObject" Target="../embeddings/Microsoft_Excel_97-2003_Worksheet42.xls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4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45.xls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5.emf"/><Relationship Id="rId5" Type="http://schemas.openxmlformats.org/officeDocument/2006/relationships/oleObject" Target="../embeddings/Microsoft_Excel_97-2003_Worksheet44.xls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6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47.xls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7.emf"/><Relationship Id="rId5" Type="http://schemas.openxmlformats.org/officeDocument/2006/relationships/oleObject" Target="../embeddings/Microsoft_Excel_97-2003_Worksheet46.xls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9.emf"/><Relationship Id="rId5" Type="http://schemas.openxmlformats.org/officeDocument/2006/relationships/oleObject" Target="../embeddings/Microsoft_Excel_97-2003_Worksheet48.xls"/><Relationship Id="rId4" Type="http://schemas.openxmlformats.org/officeDocument/2006/relationships/oleObject" Target="../embeddings/oleObject5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0.emf"/><Relationship Id="rId5" Type="http://schemas.openxmlformats.org/officeDocument/2006/relationships/oleObject" Target="../embeddings/Microsoft_Excel_97-2003_Worksheet49.xls"/><Relationship Id="rId4" Type="http://schemas.openxmlformats.org/officeDocument/2006/relationships/oleObject" Target="../embeddings/oleObject5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5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2.emf"/><Relationship Id="rId5" Type="http://schemas.openxmlformats.org/officeDocument/2006/relationships/oleObject" Target="../embeddings/Microsoft_Excel_97-2003_Worksheet50.xls"/><Relationship Id="rId4" Type="http://schemas.openxmlformats.org/officeDocument/2006/relationships/oleObject" Target="../embeddings/oleObject5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3.emf"/><Relationship Id="rId5" Type="http://schemas.openxmlformats.org/officeDocument/2006/relationships/oleObject" Target="../embeddings/Microsoft_Excel_97-2003_Worksheet51.xls"/><Relationship Id="rId4" Type="http://schemas.openxmlformats.org/officeDocument/2006/relationships/oleObject" Target="../embeddings/oleObject6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64.emf"/><Relationship Id="rId5" Type="http://schemas.openxmlformats.org/officeDocument/2006/relationships/oleObject" Target="../embeddings/Microsoft_Excel_97-2003_Worksheet52.xls"/><Relationship Id="rId4" Type="http://schemas.openxmlformats.org/officeDocument/2006/relationships/oleObject" Target="../embeddings/oleObject6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6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67.gif"/><Relationship Id="rId5" Type="http://schemas.openxmlformats.org/officeDocument/2006/relationships/image" Target="../media/image66.wmf"/><Relationship Id="rId4" Type="http://schemas.openxmlformats.org/officeDocument/2006/relationships/oleObject" Target="../embeddings/oleObject6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6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6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66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67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72.emf"/><Relationship Id="rId5" Type="http://schemas.openxmlformats.org/officeDocument/2006/relationships/oleObject" Target="../embeddings/Microsoft_Excel_97-2003_Worksheet53.xls"/><Relationship Id="rId4" Type="http://schemas.openxmlformats.org/officeDocument/2006/relationships/oleObject" Target="../embeddings/oleObject68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73.emf"/><Relationship Id="rId5" Type="http://schemas.openxmlformats.org/officeDocument/2006/relationships/oleObject" Target="../embeddings/Microsoft_Excel_97-2003_Worksheet54.xls"/><Relationship Id="rId4" Type="http://schemas.openxmlformats.org/officeDocument/2006/relationships/oleObject" Target="../embeddings/oleObject69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74.emf"/><Relationship Id="rId5" Type="http://schemas.openxmlformats.org/officeDocument/2006/relationships/oleObject" Target="../embeddings/Microsoft_Excel_97-2003_Worksheet55.xls"/><Relationship Id="rId4" Type="http://schemas.openxmlformats.org/officeDocument/2006/relationships/oleObject" Target="../embeddings/oleObject70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75.emf"/><Relationship Id="rId5" Type="http://schemas.openxmlformats.org/officeDocument/2006/relationships/oleObject" Target="../embeddings/Microsoft_Excel_97-2003_Worksheet56.xls"/><Relationship Id="rId4" Type="http://schemas.openxmlformats.org/officeDocument/2006/relationships/oleObject" Target="../embeddings/oleObject71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76.emf"/><Relationship Id="rId5" Type="http://schemas.openxmlformats.org/officeDocument/2006/relationships/oleObject" Target="../embeddings/Microsoft_Excel_97-2003_Worksheet57.xls"/><Relationship Id="rId4" Type="http://schemas.openxmlformats.org/officeDocument/2006/relationships/oleObject" Target="../embeddings/oleObject7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73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78.emf"/><Relationship Id="rId4" Type="http://schemas.openxmlformats.org/officeDocument/2006/relationships/oleObject" Target="../embeddings/oleObject74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79.emf"/><Relationship Id="rId4" Type="http://schemas.openxmlformats.org/officeDocument/2006/relationships/oleObject" Target="../embeddings/oleObject75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76.bin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0" y="1066800"/>
            <a:ext cx="2743200" cy="1981200"/>
          </a:xfrm>
        </p:spPr>
        <p:txBody>
          <a:bodyPr/>
          <a:lstStyle/>
          <a:p>
            <a:pPr eaLnBrk="1" hangingPunct="1"/>
            <a:r>
              <a:rPr lang="en-US" smtClean="0"/>
              <a:t>Chapter Three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00400"/>
            <a:ext cx="3886200" cy="1981200"/>
          </a:xfrm>
        </p:spPr>
        <p:txBody>
          <a:bodyPr/>
          <a:lstStyle/>
          <a:p>
            <a:pPr eaLnBrk="1" hangingPunct="1"/>
            <a:r>
              <a:rPr lang="en-US" smtClean="0"/>
              <a:t>The Double-Entry Accounting System</a:t>
            </a:r>
          </a:p>
        </p:txBody>
      </p:sp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323850" y="6477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z="1200" b="1" i="1">
                <a:solidFill>
                  <a:srgbClr val="000099"/>
                </a:solidFill>
                <a:latin typeface="Times New Roman" pitchFamily="18" charset="0"/>
              </a:rPr>
              <a:t>McGraw-Hill/Irwin</a:t>
            </a:r>
            <a:endParaRPr lang="en-US">
              <a:solidFill>
                <a:srgbClr val="000099"/>
              </a:solidFill>
            </a:endParaRPr>
          </a:p>
        </p:txBody>
      </p:sp>
      <p:pic>
        <p:nvPicPr>
          <p:cNvPr id="13317" name="Picture 5" descr="EdmondsFFAC8e13pv_nm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73" name="Text Box 2065"/>
          <p:cNvSpPr txBox="1">
            <a:spLocks noChangeArrowheads="1"/>
          </p:cNvSpPr>
          <p:nvPr/>
        </p:nvSpPr>
        <p:spPr bwMode="auto">
          <a:xfrm>
            <a:off x="15875" y="6400800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b="1" i="1" smtClean="0">
                <a:solidFill>
                  <a:srgbClr val="000099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McGraw-Hill/Irwin</a:t>
            </a:r>
            <a:endParaRPr lang="en-US" sz="1000" b="1" i="1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319" name="Text Box 2066"/>
          <p:cNvSpPr txBox="1">
            <a:spLocks noChangeArrowheads="1"/>
          </p:cNvSpPr>
          <p:nvPr/>
        </p:nvSpPr>
        <p:spPr bwMode="auto">
          <a:xfrm>
            <a:off x="3200400" y="6400800"/>
            <a:ext cx="5730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000" b="1" i="1">
                <a:solidFill>
                  <a:srgbClr val="000099"/>
                </a:solidFill>
                <a:latin typeface="Times New Roman" pitchFamily="18" charset="0"/>
              </a:rPr>
              <a:t>        Copyright © 2013 by The McGraw-Hill Companies, Inc. All rights reserved.</a:t>
            </a:r>
            <a:endParaRPr lang="en-US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4374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03C12BDE-FE17-44A5-A588-A8A3C7FA137D}" type="slidenum">
              <a:rPr lang="en-US"/>
              <a:pPr>
                <a:defRPr/>
              </a:pPr>
              <a:t>9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General Ledger</a:t>
            </a:r>
          </a:p>
        </p:txBody>
      </p:sp>
      <p:sp>
        <p:nvSpPr>
          <p:cNvPr id="675843" name="Rectangle 3"/>
          <p:cNvSpPr>
            <a:spLocks noChangeArrowheads="1"/>
          </p:cNvSpPr>
          <p:nvPr/>
        </p:nvSpPr>
        <p:spPr bwMode="auto">
          <a:xfrm>
            <a:off x="1752600" y="5181600"/>
            <a:ext cx="6007100" cy="1241425"/>
          </a:xfrm>
          <a:prstGeom prst="rect">
            <a:avLst/>
          </a:prstGeom>
          <a:solidFill>
            <a:srgbClr val="F8F8F8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400" b="1"/>
              <a:t>The </a:t>
            </a:r>
            <a:r>
              <a:rPr lang="en-US" sz="2400" b="1">
                <a:solidFill>
                  <a:srgbClr val="FF3300"/>
                </a:solidFill>
              </a:rPr>
              <a:t>“T” account</a:t>
            </a:r>
            <a:r>
              <a:rPr lang="en-US" sz="2400" b="1"/>
              <a:t> is a shorthand used by</a:t>
            </a:r>
          </a:p>
          <a:p>
            <a:pPr>
              <a:defRPr/>
            </a:pPr>
            <a:r>
              <a:rPr lang="en-US" sz="2400" b="1"/>
              <a:t>accountants to analyze transactions.  It</a:t>
            </a:r>
          </a:p>
          <a:p>
            <a:pPr>
              <a:defRPr/>
            </a:pPr>
            <a:r>
              <a:rPr lang="en-US" sz="2400" b="1"/>
              <a:t>is not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/>
              <a:t>part of the bookkeeping system.</a:t>
            </a:r>
          </a:p>
        </p:txBody>
      </p:sp>
      <p:grpSp>
        <p:nvGrpSpPr>
          <p:cNvPr id="22533" name="Group 4"/>
          <p:cNvGrpSpPr>
            <a:grpSpLocks/>
          </p:cNvGrpSpPr>
          <p:nvPr/>
        </p:nvGrpSpPr>
        <p:grpSpPr bwMode="auto">
          <a:xfrm>
            <a:off x="338138" y="1590675"/>
            <a:ext cx="8704262" cy="3362325"/>
            <a:chOff x="114" y="1002"/>
            <a:chExt cx="5483" cy="2118"/>
          </a:xfrm>
        </p:grpSpPr>
        <p:graphicFrame>
          <p:nvGraphicFramePr>
            <p:cNvPr id="22534" name="Object 5"/>
            <p:cNvGraphicFramePr>
              <a:graphicFrameLocks/>
            </p:cNvGraphicFramePr>
            <p:nvPr/>
          </p:nvGraphicFramePr>
          <p:xfrm>
            <a:off x="114" y="1002"/>
            <a:ext cx="5483" cy="2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9" name="Worksheet" r:id="rId5" imgW="5146200" imgH="3166200" progId="Excel.Sheet.8">
                    <p:embed/>
                  </p:oleObj>
                </mc:Choice>
                <mc:Fallback>
                  <p:oleObj name="Worksheet" r:id="rId5" imgW="5146200" imgH="3166200" progId="Excel.Sheet.8">
                    <p:embed/>
                    <p:pic>
                      <p:nvPicPr>
                        <p:cNvPr id="0" name="Picture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31648"/>
                        <a:stretch>
                          <a:fillRect/>
                        </a:stretch>
                      </p:blipFill>
                      <p:spPr bwMode="auto">
                        <a:xfrm>
                          <a:off x="114" y="1002"/>
                          <a:ext cx="5483" cy="2082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5" name="Line 6"/>
            <p:cNvSpPr>
              <a:spLocks noChangeShapeType="1"/>
            </p:cNvSpPr>
            <p:nvPr/>
          </p:nvSpPr>
          <p:spPr bwMode="auto">
            <a:xfrm>
              <a:off x="3024" y="1872"/>
              <a:ext cx="153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Line 7"/>
            <p:cNvSpPr>
              <a:spLocks noChangeShapeType="1"/>
            </p:cNvSpPr>
            <p:nvPr/>
          </p:nvSpPr>
          <p:spPr bwMode="auto">
            <a:xfrm>
              <a:off x="3766" y="1872"/>
              <a:ext cx="0" cy="124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D6C098A1-1006-4A62-B504-D041B916AD0B}" type="slidenum">
              <a:rPr lang="en-US"/>
              <a:pPr>
                <a:defRPr/>
              </a:pPr>
              <a:t>10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3829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114800" y="533400"/>
            <a:ext cx="5029200" cy="685800"/>
          </a:xfrm>
          <a:ln w="57150" cap="flat" cmpd="thickThin">
            <a:solidFill>
              <a:schemeClr val="tx2"/>
            </a:solidFill>
          </a:ln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T-accounts: Assets</a:t>
            </a:r>
          </a:p>
        </p:txBody>
      </p:sp>
      <p:graphicFrame>
        <p:nvGraphicFramePr>
          <p:cNvPr id="23556" name="Object 5"/>
          <p:cNvGraphicFramePr>
            <a:graphicFrameLocks noGrp="1"/>
          </p:cNvGraphicFramePr>
          <p:nvPr>
            <p:ph idx="4294967295"/>
          </p:nvPr>
        </p:nvGraphicFramePr>
        <p:xfrm>
          <a:off x="0" y="1830388"/>
          <a:ext cx="2390775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Clip" r:id="rId4" imgW="3803904" imgH="5550408" progId="">
                  <p:embed/>
                </p:oleObj>
              </mc:Choice>
              <mc:Fallback>
                <p:oleObj name="Clip" r:id="rId4" imgW="3803904" imgH="5550408" progId="">
                  <p:embed/>
                  <p:pic>
                    <p:nvPicPr>
                      <p:cNvPr id="0" name="Picture 1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30388"/>
                        <a:ext cx="2390775" cy="348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>
            <a:off x="4806950" y="2286000"/>
            <a:ext cx="4102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6705600" y="2368550"/>
            <a:ext cx="0" cy="3187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2984" name="Rectangle 8"/>
          <p:cNvSpPr>
            <a:spLocks noChangeArrowheads="1"/>
          </p:cNvSpPr>
          <p:nvPr/>
        </p:nvSpPr>
        <p:spPr bwMode="auto">
          <a:xfrm>
            <a:off x="6097588" y="1814513"/>
            <a:ext cx="13684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4E4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CASH</a:t>
            </a:r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4862513" y="2652713"/>
            <a:ext cx="124618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>
                <a:solidFill>
                  <a:srgbClr val="F92E06"/>
                </a:solidFill>
              </a:rPr>
              <a:t>debits</a:t>
            </a:r>
          </a:p>
          <a:p>
            <a:r>
              <a:rPr lang="en-US" sz="2400" b="1">
                <a:solidFill>
                  <a:schemeClr val="tx2"/>
                </a:solidFill>
              </a:rPr>
              <a:t>increase</a:t>
            </a:r>
          </a:p>
          <a:p>
            <a:r>
              <a:rPr lang="en-US" sz="2400" b="1">
                <a:solidFill>
                  <a:schemeClr val="tx2"/>
                </a:solidFill>
              </a:rPr>
              <a:t>assets</a:t>
            </a:r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7226300" y="2652713"/>
            <a:ext cx="257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4268788" y="3948113"/>
            <a:ext cx="21304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200" b="1">
                <a:solidFill>
                  <a:schemeClr val="tx2"/>
                </a:solidFill>
              </a:rPr>
              <a:t>e.g., when we</a:t>
            </a:r>
          </a:p>
          <a:p>
            <a:r>
              <a:rPr lang="en-US" sz="2200" b="1">
                <a:solidFill>
                  <a:srgbClr val="F92E06"/>
                </a:solidFill>
              </a:rPr>
              <a:t>receive</a:t>
            </a:r>
            <a:r>
              <a:rPr lang="en-US" sz="2200" b="1">
                <a:solidFill>
                  <a:schemeClr val="tx2"/>
                </a:solidFill>
              </a:rPr>
              <a:t> cash,</a:t>
            </a:r>
          </a:p>
          <a:p>
            <a:r>
              <a:rPr lang="en-US" sz="2200" b="1">
                <a:solidFill>
                  <a:schemeClr val="tx2"/>
                </a:solidFill>
              </a:rPr>
              <a:t>we debit the </a:t>
            </a:r>
          </a:p>
          <a:p>
            <a:r>
              <a:rPr lang="en-US" sz="2200" b="1">
                <a:solidFill>
                  <a:schemeClr val="tx2"/>
                </a:solidFill>
              </a:rPr>
              <a:t>CASH account</a:t>
            </a:r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2957513" y="1966913"/>
            <a:ext cx="12827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i="1">
                <a:solidFill>
                  <a:srgbClr val="F92E06"/>
                </a:solidFill>
              </a:rPr>
              <a:t>DEBITS</a:t>
            </a:r>
          </a:p>
          <a:p>
            <a:r>
              <a:rPr lang="en-US" sz="2400" b="1" i="1">
                <a:solidFill>
                  <a:srgbClr val="F92E06"/>
                </a:solidFill>
              </a:rPr>
              <a:t>on the</a:t>
            </a:r>
          </a:p>
          <a:p>
            <a:r>
              <a:rPr lang="en-US" sz="2400" b="1" i="1">
                <a:solidFill>
                  <a:srgbClr val="F92E06"/>
                </a:solidFill>
              </a:rPr>
              <a:t>left!!</a:t>
            </a:r>
          </a:p>
        </p:txBody>
      </p:sp>
      <p:sp>
        <p:nvSpPr>
          <p:cNvPr id="382989" name="Line 13"/>
          <p:cNvSpPr>
            <a:spLocks noChangeShapeType="1"/>
          </p:cNvSpPr>
          <p:nvPr/>
        </p:nvSpPr>
        <p:spPr bwMode="auto">
          <a:xfrm flipV="1">
            <a:off x="6324600" y="2819400"/>
            <a:ext cx="0" cy="762000"/>
          </a:xfrm>
          <a:prstGeom prst="line">
            <a:avLst/>
          </a:prstGeom>
          <a:noFill/>
          <a:ln w="57150">
            <a:solidFill>
              <a:srgbClr val="F92E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43FDBE4C-C26C-43E1-B6BA-C392DDBC1582}" type="slidenum">
              <a:rPr lang="en-US"/>
              <a:pPr>
                <a:defRPr/>
              </a:pPr>
              <a:t>11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0" y="381000"/>
            <a:ext cx="4953000" cy="784225"/>
          </a:xfrm>
          <a:ln w="57150" cap="flat" cmpd="thickThin">
            <a:solidFill>
              <a:schemeClr val="tx2"/>
            </a:solidFill>
          </a:ln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T-accounts: Assets</a:t>
            </a:r>
          </a:p>
        </p:txBody>
      </p:sp>
      <p:graphicFrame>
        <p:nvGraphicFramePr>
          <p:cNvPr id="24580" name="Object 5"/>
          <p:cNvGraphicFramePr>
            <a:graphicFrameLocks noGrp="1"/>
          </p:cNvGraphicFramePr>
          <p:nvPr>
            <p:ph idx="4294967295"/>
          </p:nvPr>
        </p:nvGraphicFramePr>
        <p:xfrm>
          <a:off x="0" y="1830388"/>
          <a:ext cx="2390775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Clip" r:id="rId4" imgW="3803904" imgH="5550408" progId="">
                  <p:embed/>
                </p:oleObj>
              </mc:Choice>
              <mc:Fallback>
                <p:oleObj name="Clip" r:id="rId4" imgW="3803904" imgH="5550408" progId="">
                  <p:embed/>
                  <p:pic>
                    <p:nvPicPr>
                      <p:cNvPr id="0" name="Picture 2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30388"/>
                        <a:ext cx="2390775" cy="348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3" name="Group 6"/>
          <p:cNvGrpSpPr>
            <a:grpSpLocks/>
          </p:cNvGrpSpPr>
          <p:nvPr/>
        </p:nvGrpSpPr>
        <p:grpSpPr bwMode="auto">
          <a:xfrm>
            <a:off x="4267200" y="2057400"/>
            <a:ext cx="4411663" cy="3775075"/>
            <a:chOff x="2689" y="1239"/>
            <a:chExt cx="2827" cy="2378"/>
          </a:xfrm>
        </p:grpSpPr>
        <p:sp>
          <p:nvSpPr>
            <p:cNvPr id="24589" name="Line 7"/>
            <p:cNvSpPr>
              <a:spLocks noChangeShapeType="1"/>
            </p:cNvSpPr>
            <p:nvPr/>
          </p:nvSpPr>
          <p:spPr bwMode="auto">
            <a:xfrm>
              <a:off x="2932" y="1536"/>
              <a:ext cx="258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Line 8"/>
            <p:cNvSpPr>
              <a:spLocks noChangeShapeType="1"/>
            </p:cNvSpPr>
            <p:nvPr/>
          </p:nvSpPr>
          <p:spPr bwMode="auto">
            <a:xfrm>
              <a:off x="4128" y="1588"/>
              <a:ext cx="0" cy="2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33" name="Rectangle 9"/>
            <p:cNvSpPr>
              <a:spLocks noChangeArrowheads="1"/>
            </p:cNvSpPr>
            <p:nvPr/>
          </p:nvSpPr>
          <p:spPr bwMode="auto">
            <a:xfrm>
              <a:off x="3745" y="1239"/>
              <a:ext cx="86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4E4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2400" b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CASH</a:t>
              </a:r>
            </a:p>
          </p:txBody>
        </p:sp>
        <p:sp>
          <p:nvSpPr>
            <p:cNvPr id="24592" name="Rectangle 10"/>
            <p:cNvSpPr>
              <a:spLocks noChangeArrowheads="1"/>
            </p:cNvSpPr>
            <p:nvPr/>
          </p:nvSpPr>
          <p:spPr bwMode="auto">
            <a:xfrm>
              <a:off x="2967" y="1767"/>
              <a:ext cx="798" cy="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1">
                  <a:solidFill>
                    <a:schemeClr val="tx2"/>
                  </a:solidFill>
                </a:rPr>
                <a:t>debits</a:t>
              </a:r>
            </a:p>
            <a:p>
              <a:r>
                <a:rPr lang="en-US" sz="2400" b="1">
                  <a:solidFill>
                    <a:schemeClr val="tx2"/>
                  </a:solidFill>
                </a:rPr>
                <a:t>increase</a:t>
              </a:r>
            </a:p>
            <a:p>
              <a:r>
                <a:rPr lang="en-US" sz="2400" b="1">
                  <a:solidFill>
                    <a:schemeClr val="tx2"/>
                  </a:solidFill>
                </a:rPr>
                <a:t>assets</a:t>
              </a:r>
            </a:p>
          </p:txBody>
        </p:sp>
        <p:sp>
          <p:nvSpPr>
            <p:cNvPr id="24593" name="Rectangle 11"/>
            <p:cNvSpPr>
              <a:spLocks noChangeArrowheads="1"/>
            </p:cNvSpPr>
            <p:nvPr/>
          </p:nvSpPr>
          <p:spPr bwMode="auto">
            <a:xfrm>
              <a:off x="4455" y="1767"/>
              <a:ext cx="831" cy="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1">
                  <a:solidFill>
                    <a:srgbClr val="F92E06"/>
                  </a:solidFill>
                </a:rPr>
                <a:t>credits</a:t>
              </a:r>
            </a:p>
            <a:p>
              <a:r>
                <a:rPr lang="en-US" sz="2400" b="1">
                  <a:solidFill>
                    <a:schemeClr val="tx2"/>
                  </a:solidFill>
                </a:rPr>
                <a:t>decrease</a:t>
              </a:r>
            </a:p>
            <a:p>
              <a:r>
                <a:rPr lang="en-US" sz="2400" b="1">
                  <a:solidFill>
                    <a:schemeClr val="tx2"/>
                  </a:solidFill>
                </a:rPr>
                <a:t>assets</a:t>
              </a:r>
            </a:p>
          </p:txBody>
        </p:sp>
        <p:sp>
          <p:nvSpPr>
            <p:cNvPr id="24594" name="Rectangle 12"/>
            <p:cNvSpPr>
              <a:spLocks noChangeArrowheads="1"/>
            </p:cNvSpPr>
            <p:nvPr/>
          </p:nvSpPr>
          <p:spPr bwMode="auto">
            <a:xfrm>
              <a:off x="2689" y="2295"/>
              <a:ext cx="1342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endParaRPr lang="en-US" sz="2200" b="1">
                <a:solidFill>
                  <a:schemeClr val="tx2"/>
                </a:solidFill>
              </a:endParaRPr>
            </a:p>
            <a:p>
              <a:endParaRPr lang="en-US" sz="2200" b="1">
                <a:solidFill>
                  <a:schemeClr val="tx2"/>
                </a:solidFill>
              </a:endParaRPr>
            </a:p>
            <a:p>
              <a:r>
                <a:rPr lang="en-US" sz="2200" b="1">
                  <a:solidFill>
                    <a:schemeClr val="tx2"/>
                  </a:solidFill>
                </a:rPr>
                <a:t>e.g., when we</a:t>
              </a:r>
            </a:p>
            <a:p>
              <a:r>
                <a:rPr lang="en-US" sz="2200" b="1">
                  <a:solidFill>
                    <a:schemeClr val="tx2"/>
                  </a:solidFill>
                </a:rPr>
                <a:t>receive cash,</a:t>
              </a:r>
            </a:p>
            <a:p>
              <a:r>
                <a:rPr lang="en-US" sz="2200" b="1">
                  <a:solidFill>
                    <a:schemeClr val="tx2"/>
                  </a:solidFill>
                </a:rPr>
                <a:t>we debit the </a:t>
              </a:r>
            </a:p>
            <a:p>
              <a:r>
                <a:rPr lang="en-US" sz="2200" b="1">
                  <a:solidFill>
                    <a:schemeClr val="tx2"/>
                  </a:solidFill>
                </a:rPr>
                <a:t>CASH account</a:t>
              </a:r>
            </a:p>
          </p:txBody>
        </p:sp>
      </p:grp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2959100" y="1966913"/>
            <a:ext cx="107791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i="1">
                <a:solidFill>
                  <a:srgbClr val="F92E06"/>
                </a:solidFill>
              </a:rPr>
              <a:t>Credits</a:t>
            </a:r>
          </a:p>
          <a:p>
            <a:r>
              <a:rPr lang="en-US" sz="2400" b="1" i="1">
                <a:solidFill>
                  <a:srgbClr val="F92E06"/>
                </a:solidFill>
              </a:rPr>
              <a:t>on the</a:t>
            </a:r>
          </a:p>
          <a:p>
            <a:r>
              <a:rPr lang="en-US" sz="2400" b="1" i="1">
                <a:solidFill>
                  <a:srgbClr val="F92E06"/>
                </a:solidFill>
              </a:rPr>
              <a:t>right!!</a:t>
            </a: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7213600" y="3717925"/>
            <a:ext cx="20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6553200" y="4343400"/>
            <a:ext cx="2286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200" b="1">
                <a:solidFill>
                  <a:schemeClr val="tx2"/>
                </a:solidFill>
              </a:rPr>
              <a:t>e.g., when we </a:t>
            </a:r>
          </a:p>
          <a:p>
            <a:r>
              <a:rPr lang="en-US" sz="2200" b="1">
                <a:solidFill>
                  <a:srgbClr val="F92E06"/>
                </a:solidFill>
              </a:rPr>
              <a:t>disburse</a:t>
            </a:r>
            <a:r>
              <a:rPr lang="en-US" sz="2200" b="1">
                <a:solidFill>
                  <a:schemeClr val="tx2"/>
                </a:solidFill>
              </a:rPr>
              <a:t> cash,</a:t>
            </a:r>
          </a:p>
          <a:p>
            <a:r>
              <a:rPr lang="en-US" sz="2200" b="1">
                <a:solidFill>
                  <a:schemeClr val="tx2"/>
                </a:solidFill>
              </a:rPr>
              <a:t>we credit the</a:t>
            </a:r>
          </a:p>
          <a:p>
            <a:r>
              <a:rPr lang="en-US" sz="2200" b="1">
                <a:solidFill>
                  <a:schemeClr val="tx2"/>
                </a:solidFill>
              </a:rPr>
              <a:t>CASH account</a:t>
            </a:r>
          </a:p>
        </p:txBody>
      </p:sp>
      <p:sp>
        <p:nvSpPr>
          <p:cNvPr id="24587" name="Line 16"/>
          <p:cNvSpPr>
            <a:spLocks noChangeShapeType="1"/>
          </p:cNvSpPr>
          <p:nvPr/>
        </p:nvSpPr>
        <p:spPr bwMode="auto">
          <a:xfrm flipV="1">
            <a:off x="6172200" y="3124200"/>
            <a:ext cx="0" cy="762000"/>
          </a:xfrm>
          <a:prstGeom prst="line">
            <a:avLst/>
          </a:prstGeom>
          <a:noFill/>
          <a:ln w="57150">
            <a:solidFill>
              <a:srgbClr val="F92E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5041" name="Line 17"/>
          <p:cNvSpPr>
            <a:spLocks noChangeShapeType="1"/>
          </p:cNvSpPr>
          <p:nvPr/>
        </p:nvSpPr>
        <p:spPr bwMode="auto">
          <a:xfrm>
            <a:off x="8458200" y="3200400"/>
            <a:ext cx="0" cy="685800"/>
          </a:xfrm>
          <a:prstGeom prst="line">
            <a:avLst/>
          </a:prstGeom>
          <a:noFill/>
          <a:ln w="57150">
            <a:solidFill>
              <a:srgbClr val="F92E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5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5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5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5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531C8E4C-29FB-4F43-8B2D-5FE8E2531F13}" type="slidenum">
              <a:rPr lang="en-US"/>
              <a:pPr>
                <a:defRPr/>
              </a:pPr>
              <a:t>12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430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6372225" cy="584200"/>
          </a:xfrm>
          <a:ln w="57150" cap="flat" cmpd="thickThin">
            <a:solidFill>
              <a:schemeClr val="tx2"/>
            </a:solidFill>
          </a:ln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T-accounts: Liabilities and Equity</a:t>
            </a:r>
          </a:p>
        </p:txBody>
      </p:sp>
      <p:graphicFrame>
        <p:nvGraphicFramePr>
          <p:cNvPr id="25604" name="Object 5"/>
          <p:cNvGraphicFramePr>
            <a:graphicFrameLocks noGrp="1"/>
          </p:cNvGraphicFramePr>
          <p:nvPr>
            <p:ph idx="4294967295"/>
          </p:nvPr>
        </p:nvGraphicFramePr>
        <p:xfrm>
          <a:off x="0" y="1830388"/>
          <a:ext cx="2390775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Clip" r:id="rId4" imgW="3803904" imgH="5550408" progId="">
                  <p:embed/>
                </p:oleObj>
              </mc:Choice>
              <mc:Fallback>
                <p:oleObj name="Clip" r:id="rId4" imgW="3803904" imgH="5550408" progId="">
                  <p:embed/>
                  <p:pic>
                    <p:nvPicPr>
                      <p:cNvPr id="0" name="Picture 1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30388"/>
                        <a:ext cx="2390775" cy="348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4654550" y="2438400"/>
            <a:ext cx="4102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6553200" y="2520950"/>
            <a:ext cx="0" cy="3187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5030788" y="1968500"/>
            <a:ext cx="31210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4E4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Accounts Payable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7072313" y="2805113"/>
            <a:ext cx="136366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/>
              <a:t>credits</a:t>
            </a:r>
            <a:r>
              <a:rPr lang="en-US" sz="2400" b="1">
                <a:solidFill>
                  <a:srgbClr val="F92E06"/>
                </a:solidFill>
              </a:rPr>
              <a:t> </a:t>
            </a:r>
          </a:p>
          <a:p>
            <a:r>
              <a:rPr lang="en-US" sz="2400" b="1">
                <a:solidFill>
                  <a:srgbClr val="F92E06"/>
                </a:solidFill>
              </a:rPr>
              <a:t>increase</a:t>
            </a:r>
          </a:p>
          <a:p>
            <a:r>
              <a:rPr lang="en-US" sz="2400" b="1">
                <a:solidFill>
                  <a:schemeClr val="tx2"/>
                </a:solidFill>
              </a:rPr>
              <a:t>liabilities</a:t>
            </a:r>
          </a:p>
          <a:p>
            <a:pPr latinLnBrk="1"/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25611" name="Rectangle 12"/>
          <p:cNvSpPr>
            <a:spLocks noChangeArrowheads="1"/>
          </p:cNvSpPr>
          <p:nvPr/>
        </p:nvSpPr>
        <p:spPr bwMode="auto">
          <a:xfrm>
            <a:off x="2881313" y="2881313"/>
            <a:ext cx="107791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i="1">
                <a:solidFill>
                  <a:srgbClr val="F92E06"/>
                </a:solidFill>
              </a:rPr>
              <a:t>Credits</a:t>
            </a:r>
          </a:p>
          <a:p>
            <a:r>
              <a:rPr lang="en-US" sz="2400" b="1" i="1">
                <a:solidFill>
                  <a:srgbClr val="F92E06"/>
                </a:solidFill>
              </a:rPr>
              <a:t>on the</a:t>
            </a:r>
          </a:p>
          <a:p>
            <a:r>
              <a:rPr lang="en-US" sz="2400" b="1" i="1">
                <a:solidFill>
                  <a:srgbClr val="F92E06"/>
                </a:solidFill>
              </a:rPr>
              <a:t>right!!</a:t>
            </a:r>
          </a:p>
        </p:txBody>
      </p:sp>
      <p:sp>
        <p:nvSpPr>
          <p:cNvPr id="25612" name="Rectangle 13"/>
          <p:cNvSpPr>
            <a:spLocks noChangeArrowheads="1"/>
          </p:cNvSpPr>
          <p:nvPr/>
        </p:nvSpPr>
        <p:spPr bwMode="auto">
          <a:xfrm>
            <a:off x="7213600" y="3717925"/>
            <a:ext cx="20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Rectangle 14"/>
          <p:cNvSpPr>
            <a:spLocks noChangeArrowheads="1"/>
          </p:cNvSpPr>
          <p:nvPr/>
        </p:nvSpPr>
        <p:spPr bwMode="auto">
          <a:xfrm>
            <a:off x="2652713" y="1662113"/>
            <a:ext cx="105251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i="1">
                <a:solidFill>
                  <a:srgbClr val="F92E06"/>
                </a:solidFill>
              </a:rPr>
              <a:t>Debits </a:t>
            </a:r>
          </a:p>
          <a:p>
            <a:r>
              <a:rPr lang="en-US" sz="2400" b="1" i="1">
                <a:solidFill>
                  <a:srgbClr val="F92E06"/>
                </a:solidFill>
              </a:rPr>
              <a:t>on the</a:t>
            </a:r>
          </a:p>
          <a:p>
            <a:r>
              <a:rPr lang="en-US" sz="2400" b="1" i="1">
                <a:solidFill>
                  <a:srgbClr val="F92E06"/>
                </a:solidFill>
              </a:rPr>
              <a:t>left!</a:t>
            </a:r>
          </a:p>
        </p:txBody>
      </p:sp>
      <p:sp>
        <p:nvSpPr>
          <p:cNvPr id="643087" name="Line 15"/>
          <p:cNvSpPr>
            <a:spLocks noChangeShapeType="1"/>
          </p:cNvSpPr>
          <p:nvPr/>
        </p:nvSpPr>
        <p:spPr bwMode="auto">
          <a:xfrm flipV="1">
            <a:off x="8458200" y="2743200"/>
            <a:ext cx="0" cy="1143000"/>
          </a:xfrm>
          <a:prstGeom prst="line">
            <a:avLst/>
          </a:prstGeom>
          <a:noFill/>
          <a:ln w="50800">
            <a:solidFill>
              <a:srgbClr val="F92E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2C008DDA-0F00-4B0A-95B2-C077741E365F}" type="slidenum">
              <a:rPr lang="en-US"/>
              <a:pPr>
                <a:defRPr/>
              </a:pPr>
              <a:t>13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3932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6296025" cy="584200"/>
          </a:xfrm>
          <a:ln w="57150" cap="flat" cmpd="thickThin">
            <a:solidFill>
              <a:schemeClr val="tx2"/>
            </a:solidFill>
          </a:ln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T-accounts: Liabilities and Equity</a:t>
            </a:r>
          </a:p>
        </p:txBody>
      </p:sp>
      <p:graphicFrame>
        <p:nvGraphicFramePr>
          <p:cNvPr id="26628" name="Object 5"/>
          <p:cNvGraphicFramePr>
            <a:graphicFrameLocks noGrp="1"/>
          </p:cNvGraphicFramePr>
          <p:nvPr>
            <p:ph idx="4294967295"/>
          </p:nvPr>
        </p:nvGraphicFramePr>
        <p:xfrm>
          <a:off x="0" y="1830388"/>
          <a:ext cx="2390775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Clip" r:id="rId4" imgW="3803904" imgH="5550408" progId="">
                  <p:embed/>
                </p:oleObj>
              </mc:Choice>
              <mc:Fallback>
                <p:oleObj name="Clip" r:id="rId4" imgW="3803904" imgH="5550408" progId="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30388"/>
                        <a:ext cx="2390775" cy="348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4654550" y="2438400"/>
            <a:ext cx="4102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6553200" y="2520950"/>
            <a:ext cx="0" cy="3187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3224" name="Rectangle 8"/>
          <p:cNvSpPr>
            <a:spLocks noChangeArrowheads="1"/>
          </p:cNvSpPr>
          <p:nvPr/>
        </p:nvSpPr>
        <p:spPr bwMode="auto">
          <a:xfrm>
            <a:off x="5030788" y="1968500"/>
            <a:ext cx="31210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4E4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Accounts Payable</a:t>
            </a:r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4710113" y="2805113"/>
            <a:ext cx="180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7072313" y="2805113"/>
            <a:ext cx="136366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/>
              <a:t>credits </a:t>
            </a:r>
          </a:p>
          <a:p>
            <a:r>
              <a:rPr lang="en-US" sz="2400" b="1">
                <a:solidFill>
                  <a:srgbClr val="F92E06"/>
                </a:solidFill>
              </a:rPr>
              <a:t>Increase</a:t>
            </a:r>
          </a:p>
          <a:p>
            <a:r>
              <a:rPr lang="en-US" sz="2400" b="1">
                <a:solidFill>
                  <a:schemeClr val="tx2"/>
                </a:solidFill>
              </a:rPr>
              <a:t>liabilities</a:t>
            </a:r>
          </a:p>
          <a:p>
            <a:pPr latinLnBrk="1"/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2881313" y="2881313"/>
            <a:ext cx="107791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i="1">
                <a:solidFill>
                  <a:srgbClr val="F92E06"/>
                </a:solidFill>
              </a:rPr>
              <a:t>Credits</a:t>
            </a:r>
          </a:p>
          <a:p>
            <a:r>
              <a:rPr lang="en-US" sz="2400" b="1" i="1">
                <a:solidFill>
                  <a:srgbClr val="F92E06"/>
                </a:solidFill>
              </a:rPr>
              <a:t>on the</a:t>
            </a:r>
          </a:p>
          <a:p>
            <a:r>
              <a:rPr lang="en-US" sz="2400" b="1" i="1">
                <a:solidFill>
                  <a:srgbClr val="F92E06"/>
                </a:solidFill>
              </a:rPr>
              <a:t>right!!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7213600" y="3717925"/>
            <a:ext cx="20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6630988" y="4040188"/>
            <a:ext cx="220821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200" b="1">
                <a:solidFill>
                  <a:schemeClr val="tx2"/>
                </a:solidFill>
              </a:rPr>
              <a:t>e.g., when we</a:t>
            </a:r>
          </a:p>
          <a:p>
            <a:r>
              <a:rPr lang="en-US" sz="2200" b="1">
                <a:solidFill>
                  <a:srgbClr val="F92E06"/>
                </a:solidFill>
              </a:rPr>
              <a:t>record</a:t>
            </a:r>
            <a:r>
              <a:rPr lang="en-US" sz="2200" b="1">
                <a:solidFill>
                  <a:schemeClr val="tx2"/>
                </a:solidFill>
              </a:rPr>
              <a:t> an amount we owe someone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2652713" y="1662113"/>
            <a:ext cx="105251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i="1">
                <a:solidFill>
                  <a:srgbClr val="F92E06"/>
                </a:solidFill>
              </a:rPr>
              <a:t>Debits </a:t>
            </a:r>
          </a:p>
          <a:p>
            <a:r>
              <a:rPr lang="en-US" sz="2400" b="1" i="1">
                <a:solidFill>
                  <a:srgbClr val="F92E06"/>
                </a:solidFill>
              </a:rPr>
              <a:t>on the</a:t>
            </a:r>
          </a:p>
          <a:p>
            <a:r>
              <a:rPr lang="en-US" sz="2400" b="1" i="1">
                <a:solidFill>
                  <a:srgbClr val="F92E06"/>
                </a:solidFill>
              </a:rPr>
              <a:t>left!</a:t>
            </a:r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V="1">
            <a:off x="8305800" y="2717800"/>
            <a:ext cx="0" cy="584200"/>
          </a:xfrm>
          <a:prstGeom prst="line">
            <a:avLst/>
          </a:prstGeom>
          <a:noFill/>
          <a:ln w="50800">
            <a:solidFill>
              <a:srgbClr val="F92E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89864E1C-AFA5-4306-823F-875C56BA0F9B}" type="slidenum">
              <a:rPr lang="en-US"/>
              <a:pPr>
                <a:defRPr/>
              </a:pPr>
              <a:t>14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6296025" cy="584200"/>
          </a:xfrm>
          <a:ln w="57150" cap="flat" cmpd="thickThin">
            <a:solidFill>
              <a:schemeClr val="tx2"/>
            </a:solidFill>
          </a:ln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T-accounts: Liabilities and Equity</a:t>
            </a:r>
          </a:p>
        </p:txBody>
      </p:sp>
      <p:graphicFrame>
        <p:nvGraphicFramePr>
          <p:cNvPr id="27652" name="Object 5"/>
          <p:cNvGraphicFramePr>
            <a:graphicFrameLocks noGrp="1"/>
          </p:cNvGraphicFramePr>
          <p:nvPr>
            <p:ph idx="4294967295"/>
          </p:nvPr>
        </p:nvGraphicFramePr>
        <p:xfrm>
          <a:off x="0" y="1830388"/>
          <a:ext cx="2390775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Clip" r:id="rId4" imgW="3803904" imgH="5550408" progId="">
                  <p:embed/>
                </p:oleObj>
              </mc:Choice>
              <mc:Fallback>
                <p:oleObj name="Clip" r:id="rId4" imgW="3803904" imgH="5550408" progId="">
                  <p:embed/>
                  <p:pic>
                    <p:nvPicPr>
                      <p:cNvPr id="0" name="Picture 1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30388"/>
                        <a:ext cx="2390775" cy="348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6"/>
          <p:cNvSpPr>
            <a:spLocks noChangeShapeType="1"/>
          </p:cNvSpPr>
          <p:nvPr/>
        </p:nvSpPr>
        <p:spPr bwMode="auto">
          <a:xfrm>
            <a:off x="4654550" y="2438400"/>
            <a:ext cx="4102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6553200" y="2520950"/>
            <a:ext cx="0" cy="3187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7176" name="Rectangle 8"/>
          <p:cNvSpPr>
            <a:spLocks noChangeArrowheads="1"/>
          </p:cNvSpPr>
          <p:nvPr/>
        </p:nvSpPr>
        <p:spPr bwMode="auto">
          <a:xfrm>
            <a:off x="5030788" y="1968500"/>
            <a:ext cx="31210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4E4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Accounts Payable</a:t>
            </a:r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4710113" y="2805113"/>
            <a:ext cx="13636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debits </a:t>
            </a:r>
          </a:p>
          <a:p>
            <a:r>
              <a:rPr lang="en-US" sz="2400" b="1">
                <a:solidFill>
                  <a:srgbClr val="F92E06"/>
                </a:solidFill>
              </a:rPr>
              <a:t>decrease</a:t>
            </a:r>
          </a:p>
          <a:p>
            <a:r>
              <a:rPr lang="en-US" sz="2400" b="1">
                <a:solidFill>
                  <a:schemeClr val="tx2"/>
                </a:solidFill>
              </a:rPr>
              <a:t>liabilities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7072313" y="2805113"/>
            <a:ext cx="136366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/>
              <a:t>credits </a:t>
            </a:r>
          </a:p>
          <a:p>
            <a:r>
              <a:rPr lang="en-US" sz="2400" b="1">
                <a:solidFill>
                  <a:srgbClr val="F92E06"/>
                </a:solidFill>
              </a:rPr>
              <a:t>Increase</a:t>
            </a:r>
          </a:p>
          <a:p>
            <a:r>
              <a:rPr lang="en-US" sz="2400" b="1">
                <a:solidFill>
                  <a:schemeClr val="tx2"/>
                </a:solidFill>
              </a:rPr>
              <a:t>liabilities</a:t>
            </a:r>
          </a:p>
          <a:p>
            <a:pPr latinLnBrk="1"/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2881313" y="2881313"/>
            <a:ext cx="107791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i="1">
                <a:solidFill>
                  <a:srgbClr val="F92E06"/>
                </a:solidFill>
              </a:rPr>
              <a:t>Credits</a:t>
            </a:r>
          </a:p>
          <a:p>
            <a:r>
              <a:rPr lang="en-US" sz="2400" b="1" i="1">
                <a:solidFill>
                  <a:srgbClr val="F92E06"/>
                </a:solidFill>
              </a:rPr>
              <a:t>on the</a:t>
            </a:r>
          </a:p>
          <a:p>
            <a:r>
              <a:rPr lang="en-US" sz="2400" b="1" i="1">
                <a:solidFill>
                  <a:srgbClr val="F92E06"/>
                </a:solidFill>
              </a:rPr>
              <a:t>right!!</a:t>
            </a:r>
          </a:p>
        </p:txBody>
      </p:sp>
      <p:sp>
        <p:nvSpPr>
          <p:cNvPr id="27661" name="Rectangle 12"/>
          <p:cNvSpPr>
            <a:spLocks noChangeArrowheads="1"/>
          </p:cNvSpPr>
          <p:nvPr/>
        </p:nvSpPr>
        <p:spPr bwMode="auto">
          <a:xfrm>
            <a:off x="7213600" y="3717925"/>
            <a:ext cx="20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Rectangle 13"/>
          <p:cNvSpPr>
            <a:spLocks noChangeArrowheads="1"/>
          </p:cNvSpPr>
          <p:nvPr/>
        </p:nvSpPr>
        <p:spPr bwMode="auto">
          <a:xfrm>
            <a:off x="6630988" y="4040188"/>
            <a:ext cx="220821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200" b="1">
                <a:solidFill>
                  <a:schemeClr val="tx2"/>
                </a:solidFill>
              </a:rPr>
              <a:t>e.g., when we</a:t>
            </a:r>
          </a:p>
          <a:p>
            <a:r>
              <a:rPr lang="en-US" sz="2200" b="1">
                <a:solidFill>
                  <a:srgbClr val="F92E06"/>
                </a:solidFill>
              </a:rPr>
              <a:t>record</a:t>
            </a:r>
            <a:r>
              <a:rPr lang="en-US" sz="2200" b="1">
                <a:solidFill>
                  <a:schemeClr val="tx2"/>
                </a:solidFill>
              </a:rPr>
              <a:t> an amount we owe someone</a:t>
            </a:r>
          </a:p>
        </p:txBody>
      </p:sp>
      <p:sp>
        <p:nvSpPr>
          <p:cNvPr id="27663" name="Rectangle 14"/>
          <p:cNvSpPr>
            <a:spLocks noChangeArrowheads="1"/>
          </p:cNvSpPr>
          <p:nvPr/>
        </p:nvSpPr>
        <p:spPr bwMode="auto">
          <a:xfrm>
            <a:off x="2652713" y="1662113"/>
            <a:ext cx="105251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i="1">
                <a:solidFill>
                  <a:srgbClr val="F92E06"/>
                </a:solidFill>
              </a:rPr>
              <a:t>Debits </a:t>
            </a:r>
          </a:p>
          <a:p>
            <a:r>
              <a:rPr lang="en-US" sz="2400" b="1" i="1">
                <a:solidFill>
                  <a:srgbClr val="F92E06"/>
                </a:solidFill>
              </a:rPr>
              <a:t>on the</a:t>
            </a:r>
          </a:p>
          <a:p>
            <a:r>
              <a:rPr lang="en-US" sz="2400" b="1" i="1">
                <a:solidFill>
                  <a:srgbClr val="F92E06"/>
                </a:solidFill>
              </a:rPr>
              <a:t>left!</a:t>
            </a:r>
          </a:p>
        </p:txBody>
      </p:sp>
      <p:sp>
        <p:nvSpPr>
          <p:cNvPr id="27664" name="Line 15"/>
          <p:cNvSpPr>
            <a:spLocks noChangeShapeType="1"/>
          </p:cNvSpPr>
          <p:nvPr/>
        </p:nvSpPr>
        <p:spPr bwMode="auto">
          <a:xfrm flipV="1">
            <a:off x="8305800" y="2717800"/>
            <a:ext cx="0" cy="584200"/>
          </a:xfrm>
          <a:prstGeom prst="line">
            <a:avLst/>
          </a:prstGeom>
          <a:noFill/>
          <a:ln w="50800">
            <a:solidFill>
              <a:srgbClr val="F92E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7184" name="Line 16"/>
          <p:cNvSpPr>
            <a:spLocks noChangeShapeType="1"/>
          </p:cNvSpPr>
          <p:nvPr/>
        </p:nvSpPr>
        <p:spPr bwMode="auto">
          <a:xfrm>
            <a:off x="5867400" y="2692400"/>
            <a:ext cx="0" cy="482600"/>
          </a:xfrm>
          <a:prstGeom prst="line">
            <a:avLst/>
          </a:prstGeom>
          <a:noFill/>
          <a:ln w="50800">
            <a:solidFill>
              <a:srgbClr val="F92E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AC441A14-4F6A-4C7F-893F-FA2ABDA27115}" type="slidenum">
              <a:rPr lang="en-US"/>
              <a:pPr>
                <a:defRPr/>
              </a:pPr>
              <a:t>15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451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6296025" cy="584200"/>
          </a:xfrm>
          <a:ln w="57150" cap="flat" cmpd="thickThin">
            <a:solidFill>
              <a:schemeClr val="tx2"/>
            </a:solidFill>
          </a:ln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T-accounts: Liabilities and Equity</a:t>
            </a:r>
          </a:p>
        </p:txBody>
      </p:sp>
      <p:graphicFrame>
        <p:nvGraphicFramePr>
          <p:cNvPr id="28676" name="Object 5"/>
          <p:cNvGraphicFramePr>
            <a:graphicFrameLocks noGrp="1"/>
          </p:cNvGraphicFramePr>
          <p:nvPr>
            <p:ph idx="4294967295"/>
          </p:nvPr>
        </p:nvGraphicFramePr>
        <p:xfrm>
          <a:off x="0" y="1830388"/>
          <a:ext cx="2390775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Clip" r:id="rId4" imgW="3803904" imgH="5550408" progId="">
                  <p:embed/>
                </p:oleObj>
              </mc:Choice>
              <mc:Fallback>
                <p:oleObj name="Clip" r:id="rId4" imgW="3803904" imgH="5550408" progId="">
                  <p:embed/>
                  <p:pic>
                    <p:nvPicPr>
                      <p:cNvPr id="0" name="Picture 2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30388"/>
                        <a:ext cx="2390775" cy="348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6"/>
          <p:cNvSpPr>
            <a:spLocks noChangeShapeType="1"/>
          </p:cNvSpPr>
          <p:nvPr/>
        </p:nvSpPr>
        <p:spPr bwMode="auto">
          <a:xfrm>
            <a:off x="4654550" y="2438400"/>
            <a:ext cx="4102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7"/>
          <p:cNvSpPr>
            <a:spLocks noChangeShapeType="1"/>
          </p:cNvSpPr>
          <p:nvPr/>
        </p:nvSpPr>
        <p:spPr bwMode="auto">
          <a:xfrm>
            <a:off x="6553200" y="2520950"/>
            <a:ext cx="0" cy="3187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28" name="Rectangle 8"/>
          <p:cNvSpPr>
            <a:spLocks noChangeArrowheads="1"/>
          </p:cNvSpPr>
          <p:nvPr/>
        </p:nvSpPr>
        <p:spPr bwMode="auto">
          <a:xfrm>
            <a:off x="5030788" y="1968500"/>
            <a:ext cx="31210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4E4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Accounts Payable</a:t>
            </a:r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4710113" y="2805113"/>
            <a:ext cx="13636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debits </a:t>
            </a:r>
          </a:p>
          <a:p>
            <a:r>
              <a:rPr lang="en-US" sz="2400" b="1">
                <a:solidFill>
                  <a:srgbClr val="F92E06"/>
                </a:solidFill>
              </a:rPr>
              <a:t>decrease</a:t>
            </a:r>
          </a:p>
          <a:p>
            <a:r>
              <a:rPr lang="en-US" sz="2400" b="1">
                <a:solidFill>
                  <a:schemeClr val="tx2"/>
                </a:solidFill>
              </a:rPr>
              <a:t>liabilities</a:t>
            </a:r>
          </a:p>
        </p:txBody>
      </p:sp>
      <p:sp>
        <p:nvSpPr>
          <p:cNvPr id="28683" name="Rectangle 10"/>
          <p:cNvSpPr>
            <a:spLocks noChangeArrowheads="1"/>
          </p:cNvSpPr>
          <p:nvPr/>
        </p:nvSpPr>
        <p:spPr bwMode="auto">
          <a:xfrm>
            <a:off x="7072313" y="2805113"/>
            <a:ext cx="136366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/>
              <a:t>credits </a:t>
            </a:r>
          </a:p>
          <a:p>
            <a:r>
              <a:rPr lang="en-US" sz="2400" b="1">
                <a:solidFill>
                  <a:srgbClr val="F92E06"/>
                </a:solidFill>
              </a:rPr>
              <a:t>Increase</a:t>
            </a:r>
          </a:p>
          <a:p>
            <a:r>
              <a:rPr lang="en-US" sz="2400" b="1">
                <a:solidFill>
                  <a:schemeClr val="tx2"/>
                </a:solidFill>
              </a:rPr>
              <a:t>liabilities</a:t>
            </a:r>
          </a:p>
          <a:p>
            <a:pPr latinLnBrk="1"/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28684" name="Rectangle 11"/>
          <p:cNvSpPr>
            <a:spLocks noChangeArrowheads="1"/>
          </p:cNvSpPr>
          <p:nvPr/>
        </p:nvSpPr>
        <p:spPr bwMode="auto">
          <a:xfrm>
            <a:off x="4267200" y="4038600"/>
            <a:ext cx="2435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200" b="1">
                <a:solidFill>
                  <a:schemeClr val="tx2"/>
                </a:solidFill>
              </a:rPr>
              <a:t>e.g., when we</a:t>
            </a:r>
          </a:p>
          <a:p>
            <a:r>
              <a:rPr lang="en-US" sz="2200" b="1">
                <a:solidFill>
                  <a:srgbClr val="F92E06"/>
                </a:solidFill>
              </a:rPr>
              <a:t>pay off </a:t>
            </a:r>
            <a:r>
              <a:rPr lang="en-US" sz="2200" b="1">
                <a:solidFill>
                  <a:schemeClr val="tx2"/>
                </a:solidFill>
              </a:rPr>
              <a:t>some of our accounts payable</a:t>
            </a:r>
          </a:p>
        </p:txBody>
      </p:sp>
      <p:sp>
        <p:nvSpPr>
          <p:cNvPr id="28685" name="Rectangle 12"/>
          <p:cNvSpPr>
            <a:spLocks noChangeArrowheads="1"/>
          </p:cNvSpPr>
          <p:nvPr/>
        </p:nvSpPr>
        <p:spPr bwMode="auto">
          <a:xfrm>
            <a:off x="2881313" y="2881313"/>
            <a:ext cx="107791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i="1">
                <a:solidFill>
                  <a:srgbClr val="F92E06"/>
                </a:solidFill>
              </a:rPr>
              <a:t>Credits</a:t>
            </a:r>
          </a:p>
          <a:p>
            <a:r>
              <a:rPr lang="en-US" sz="2400" b="1" i="1">
                <a:solidFill>
                  <a:srgbClr val="F92E06"/>
                </a:solidFill>
              </a:rPr>
              <a:t>on the</a:t>
            </a:r>
          </a:p>
          <a:p>
            <a:r>
              <a:rPr lang="en-US" sz="2400" b="1" i="1">
                <a:solidFill>
                  <a:srgbClr val="F92E06"/>
                </a:solidFill>
              </a:rPr>
              <a:t>right!!</a:t>
            </a:r>
          </a:p>
        </p:txBody>
      </p:sp>
      <p:sp>
        <p:nvSpPr>
          <p:cNvPr id="28686" name="Rectangle 13"/>
          <p:cNvSpPr>
            <a:spLocks noChangeArrowheads="1"/>
          </p:cNvSpPr>
          <p:nvPr/>
        </p:nvSpPr>
        <p:spPr bwMode="auto">
          <a:xfrm>
            <a:off x="7213600" y="3717925"/>
            <a:ext cx="20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Rectangle 14"/>
          <p:cNvSpPr>
            <a:spLocks noChangeArrowheads="1"/>
          </p:cNvSpPr>
          <p:nvPr/>
        </p:nvSpPr>
        <p:spPr bwMode="auto">
          <a:xfrm>
            <a:off x="6630988" y="4040188"/>
            <a:ext cx="220821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200" b="1">
                <a:solidFill>
                  <a:schemeClr val="tx2"/>
                </a:solidFill>
              </a:rPr>
              <a:t>e.g., when we</a:t>
            </a:r>
          </a:p>
          <a:p>
            <a:r>
              <a:rPr lang="en-US" sz="2200" b="1">
                <a:solidFill>
                  <a:srgbClr val="F92E06"/>
                </a:solidFill>
              </a:rPr>
              <a:t>record</a:t>
            </a:r>
            <a:r>
              <a:rPr lang="en-US" sz="2200" b="1">
                <a:solidFill>
                  <a:schemeClr val="tx2"/>
                </a:solidFill>
              </a:rPr>
              <a:t> an amount we owe someone</a:t>
            </a: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2652713" y="1662113"/>
            <a:ext cx="105251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i="1">
                <a:solidFill>
                  <a:srgbClr val="F92E06"/>
                </a:solidFill>
              </a:rPr>
              <a:t>Debits </a:t>
            </a:r>
          </a:p>
          <a:p>
            <a:r>
              <a:rPr lang="en-US" sz="2400" b="1" i="1">
                <a:solidFill>
                  <a:srgbClr val="F92E06"/>
                </a:solidFill>
              </a:rPr>
              <a:t>on the</a:t>
            </a:r>
          </a:p>
          <a:p>
            <a:r>
              <a:rPr lang="en-US" sz="2400" b="1" i="1">
                <a:solidFill>
                  <a:srgbClr val="F92E06"/>
                </a:solidFill>
              </a:rPr>
              <a:t>left!</a:t>
            </a:r>
          </a:p>
        </p:txBody>
      </p:sp>
      <p:sp>
        <p:nvSpPr>
          <p:cNvPr id="28689" name="Line 16"/>
          <p:cNvSpPr>
            <a:spLocks noChangeShapeType="1"/>
          </p:cNvSpPr>
          <p:nvPr/>
        </p:nvSpPr>
        <p:spPr bwMode="auto">
          <a:xfrm flipV="1">
            <a:off x="8305800" y="2717800"/>
            <a:ext cx="0" cy="584200"/>
          </a:xfrm>
          <a:prstGeom prst="line">
            <a:avLst/>
          </a:prstGeom>
          <a:noFill/>
          <a:ln w="50800">
            <a:solidFill>
              <a:srgbClr val="F92E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17"/>
          <p:cNvSpPr>
            <a:spLocks noChangeShapeType="1"/>
          </p:cNvSpPr>
          <p:nvPr/>
        </p:nvSpPr>
        <p:spPr bwMode="auto">
          <a:xfrm>
            <a:off x="5867400" y="2692400"/>
            <a:ext cx="0" cy="482600"/>
          </a:xfrm>
          <a:prstGeom prst="line">
            <a:avLst/>
          </a:prstGeom>
          <a:noFill/>
          <a:ln w="50800">
            <a:solidFill>
              <a:srgbClr val="F92E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FA71957B-F5AE-4FE2-A36D-D3C2FAD04507}" type="slidenum">
              <a:rPr lang="en-US"/>
              <a:pPr>
                <a:defRPr/>
              </a:pPr>
              <a:t>16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T-Accounts</a:t>
            </a:r>
          </a:p>
        </p:txBody>
      </p:sp>
      <p:sp>
        <p:nvSpPr>
          <p:cNvPr id="29700" name="Rectangle 50"/>
          <p:cNvSpPr>
            <a:spLocks noGrp="1" noChangeArrowheads="1"/>
          </p:cNvSpPr>
          <p:nvPr>
            <p:ph idx="4294967295"/>
          </p:nvPr>
        </p:nvSpPr>
        <p:spPr>
          <a:xfrm>
            <a:off x="928688" y="1798638"/>
            <a:ext cx="8215312" cy="458787"/>
          </a:xfrm>
        </p:spPr>
        <p:txBody>
          <a:bodyPr wrap="none" lIns="90488" tIns="44450" rIns="90488" bIns="44450">
            <a:sp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i="1" u="sng" smtClean="0">
                <a:solidFill>
                  <a:srgbClr val="1204C6"/>
                </a:solidFill>
                <a:latin typeface="Arial" charset="0"/>
              </a:rPr>
              <a:t>Permanent</a:t>
            </a:r>
            <a:r>
              <a:rPr lang="en-US" sz="2400" b="1" u="sng" smtClean="0">
                <a:solidFill>
                  <a:srgbClr val="F92E06"/>
                </a:solidFill>
                <a:latin typeface="Arial" charset="0"/>
              </a:rPr>
              <a:t> Equity accts work like liability accounts do:</a:t>
            </a:r>
          </a:p>
        </p:txBody>
      </p:sp>
      <p:grpSp>
        <p:nvGrpSpPr>
          <p:cNvPr id="29701" name="Group 35"/>
          <p:cNvGrpSpPr>
            <a:grpSpLocks/>
          </p:cNvGrpSpPr>
          <p:nvPr/>
        </p:nvGrpSpPr>
        <p:grpSpPr bwMode="auto">
          <a:xfrm>
            <a:off x="1066800" y="2286000"/>
            <a:ext cx="3284538" cy="1763713"/>
            <a:chOff x="711" y="1148"/>
            <a:chExt cx="2069" cy="1111"/>
          </a:xfrm>
        </p:grpSpPr>
        <p:sp>
          <p:nvSpPr>
            <p:cNvPr id="29712" name="Line 36"/>
            <p:cNvSpPr>
              <a:spLocks noChangeShapeType="1"/>
            </p:cNvSpPr>
            <p:nvPr/>
          </p:nvSpPr>
          <p:spPr bwMode="auto">
            <a:xfrm>
              <a:off x="772" y="1403"/>
              <a:ext cx="2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13" name="Group 37"/>
            <p:cNvGrpSpPr>
              <a:grpSpLocks/>
            </p:cNvGrpSpPr>
            <p:nvPr/>
          </p:nvGrpSpPr>
          <p:grpSpPr bwMode="auto">
            <a:xfrm>
              <a:off x="1095" y="1148"/>
              <a:ext cx="1562" cy="1111"/>
              <a:chOff x="1095" y="1148"/>
              <a:chExt cx="1562" cy="1111"/>
            </a:xfrm>
          </p:grpSpPr>
          <p:sp>
            <p:nvSpPr>
              <p:cNvPr id="29715" name="Line 38"/>
              <p:cNvSpPr>
                <a:spLocks noChangeShapeType="1"/>
              </p:cNvSpPr>
              <p:nvPr/>
            </p:nvSpPr>
            <p:spPr bwMode="auto">
              <a:xfrm>
                <a:off x="1728" y="1407"/>
                <a:ext cx="0" cy="76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6" name="Rectangle 39"/>
              <p:cNvSpPr>
                <a:spLocks noChangeArrowheads="1"/>
              </p:cNvSpPr>
              <p:nvPr/>
            </p:nvSpPr>
            <p:spPr bwMode="auto">
              <a:xfrm>
                <a:off x="1095" y="1148"/>
                <a:ext cx="1211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400" b="1"/>
                  <a:t>LIABILITIES</a:t>
                </a:r>
              </a:p>
            </p:txBody>
          </p:sp>
          <p:sp>
            <p:nvSpPr>
              <p:cNvPr id="29717" name="Rectangle 40"/>
              <p:cNvSpPr>
                <a:spLocks noChangeArrowheads="1"/>
              </p:cNvSpPr>
              <p:nvPr/>
            </p:nvSpPr>
            <p:spPr bwMode="auto">
              <a:xfrm>
                <a:off x="1815" y="1513"/>
                <a:ext cx="842" cy="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400" i="1"/>
                  <a:t>credits</a:t>
                </a:r>
              </a:p>
              <a:p>
                <a:r>
                  <a:rPr lang="en-US" sz="2400" i="1">
                    <a:solidFill>
                      <a:srgbClr val="FF0000"/>
                    </a:solidFill>
                  </a:rPr>
                  <a:t>increase</a:t>
                </a:r>
              </a:p>
              <a:p>
                <a:r>
                  <a:rPr lang="en-US" sz="2400" i="1"/>
                  <a:t>liabilities</a:t>
                </a:r>
              </a:p>
            </p:txBody>
          </p:sp>
        </p:grpSp>
        <p:sp>
          <p:nvSpPr>
            <p:cNvPr id="29714" name="Rectangle 41"/>
            <p:cNvSpPr>
              <a:spLocks noChangeArrowheads="1"/>
            </p:cNvSpPr>
            <p:nvPr/>
          </p:nvSpPr>
          <p:spPr bwMode="auto">
            <a:xfrm>
              <a:off x="711" y="1513"/>
              <a:ext cx="905" cy="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i="1"/>
                <a:t>debits</a:t>
              </a:r>
            </a:p>
            <a:p>
              <a:r>
                <a:rPr lang="en-US" sz="2400" i="1">
                  <a:solidFill>
                    <a:srgbClr val="FF0000"/>
                  </a:solidFill>
                </a:rPr>
                <a:t>decrease</a:t>
              </a:r>
            </a:p>
            <a:p>
              <a:r>
                <a:rPr lang="en-US" sz="2400" i="1"/>
                <a:t>liabilities</a:t>
              </a:r>
            </a:p>
          </p:txBody>
        </p:sp>
      </p:grpSp>
      <p:sp>
        <p:nvSpPr>
          <p:cNvPr id="29702" name="Text Box 53"/>
          <p:cNvSpPr txBox="1">
            <a:spLocks noChangeArrowheads="1"/>
          </p:cNvSpPr>
          <p:nvPr/>
        </p:nvSpPr>
        <p:spPr bwMode="auto">
          <a:xfrm>
            <a:off x="4572000" y="22860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Permanent Equity Accts</a:t>
            </a:r>
            <a:r>
              <a:rPr lang="en-US" sz="2400">
                <a:solidFill>
                  <a:srgbClr val="F92E06"/>
                </a:solidFill>
              </a:rPr>
              <a:t>.</a:t>
            </a:r>
            <a:r>
              <a:rPr lang="en-US" sz="2400"/>
              <a:t>are</a:t>
            </a:r>
          </a:p>
        </p:txBody>
      </p:sp>
      <p:grpSp>
        <p:nvGrpSpPr>
          <p:cNvPr id="29703" name="Group 42"/>
          <p:cNvGrpSpPr>
            <a:grpSpLocks/>
          </p:cNvGrpSpPr>
          <p:nvPr/>
        </p:nvGrpSpPr>
        <p:grpSpPr bwMode="auto">
          <a:xfrm>
            <a:off x="4800600" y="2743200"/>
            <a:ext cx="3465513" cy="2038350"/>
            <a:chOff x="2967" y="1442"/>
            <a:chExt cx="2183" cy="1284"/>
          </a:xfrm>
        </p:grpSpPr>
        <p:sp>
          <p:nvSpPr>
            <p:cNvPr id="29707" name="Line 43"/>
            <p:cNvSpPr>
              <a:spLocks noChangeShapeType="1"/>
            </p:cNvSpPr>
            <p:nvPr/>
          </p:nvSpPr>
          <p:spPr bwMode="auto">
            <a:xfrm>
              <a:off x="3028" y="1702"/>
              <a:ext cx="2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Line 44"/>
            <p:cNvSpPr>
              <a:spLocks noChangeShapeType="1"/>
            </p:cNvSpPr>
            <p:nvPr/>
          </p:nvSpPr>
          <p:spPr bwMode="auto">
            <a:xfrm>
              <a:off x="3984" y="1755"/>
              <a:ext cx="0" cy="9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Rectangle 45"/>
            <p:cNvSpPr>
              <a:spLocks noChangeArrowheads="1"/>
            </p:cNvSpPr>
            <p:nvPr/>
          </p:nvSpPr>
          <p:spPr bwMode="auto">
            <a:xfrm>
              <a:off x="3591" y="1442"/>
              <a:ext cx="11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endParaRPr lang="en-US" sz="2400" b="1">
                <a:solidFill>
                  <a:srgbClr val="F92E06"/>
                </a:solidFill>
              </a:endParaRPr>
            </a:p>
          </p:txBody>
        </p:sp>
        <p:sp>
          <p:nvSpPr>
            <p:cNvPr id="29710" name="Rectangle 46"/>
            <p:cNvSpPr>
              <a:spLocks noChangeArrowheads="1"/>
            </p:cNvSpPr>
            <p:nvPr/>
          </p:nvSpPr>
          <p:spPr bwMode="auto">
            <a:xfrm>
              <a:off x="2967" y="1934"/>
              <a:ext cx="1030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i="1"/>
                <a:t>debits</a:t>
              </a:r>
            </a:p>
            <a:p>
              <a:pPr>
                <a:lnSpc>
                  <a:spcPct val="80000"/>
                </a:lnSpc>
              </a:pPr>
              <a:r>
                <a:rPr lang="en-US" sz="2400" i="1">
                  <a:solidFill>
                    <a:srgbClr val="FF0000"/>
                  </a:solidFill>
                </a:rPr>
                <a:t>decrease</a:t>
              </a:r>
            </a:p>
            <a:p>
              <a:pPr>
                <a:lnSpc>
                  <a:spcPct val="80000"/>
                </a:lnSpc>
              </a:pPr>
              <a:r>
                <a:rPr lang="en-US" sz="2400" i="1"/>
                <a:t>Cm. Stk. &amp;</a:t>
              </a:r>
            </a:p>
            <a:p>
              <a:pPr>
                <a:lnSpc>
                  <a:spcPct val="80000"/>
                </a:lnSpc>
              </a:pPr>
              <a:r>
                <a:rPr lang="en-US" sz="2400" i="1"/>
                <a:t>Ret. Earn.</a:t>
              </a:r>
              <a:endParaRPr lang="en-US" sz="2400">
                <a:solidFill>
                  <a:srgbClr val="F92E06"/>
                </a:solidFill>
              </a:endParaRPr>
            </a:p>
          </p:txBody>
        </p:sp>
        <p:sp>
          <p:nvSpPr>
            <p:cNvPr id="29711" name="Rectangle 47"/>
            <p:cNvSpPr>
              <a:spLocks noChangeArrowheads="1"/>
            </p:cNvSpPr>
            <p:nvPr/>
          </p:nvSpPr>
          <p:spPr bwMode="auto">
            <a:xfrm>
              <a:off x="4119" y="1934"/>
              <a:ext cx="1031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i="1"/>
                <a:t>credits</a:t>
              </a:r>
            </a:p>
            <a:p>
              <a:pPr>
                <a:lnSpc>
                  <a:spcPct val="80000"/>
                </a:lnSpc>
              </a:pPr>
              <a:r>
                <a:rPr lang="en-US" sz="2400" i="1">
                  <a:solidFill>
                    <a:srgbClr val="FF0000"/>
                  </a:solidFill>
                </a:rPr>
                <a:t>increase</a:t>
              </a:r>
            </a:p>
            <a:p>
              <a:pPr>
                <a:lnSpc>
                  <a:spcPct val="80000"/>
                </a:lnSpc>
              </a:pPr>
              <a:r>
                <a:rPr lang="en-US" sz="2400" i="1"/>
                <a:t>Cm. Stk. &amp;</a:t>
              </a:r>
            </a:p>
            <a:p>
              <a:pPr>
                <a:lnSpc>
                  <a:spcPct val="80000"/>
                </a:lnSpc>
              </a:pPr>
              <a:r>
                <a:rPr lang="en-US" sz="2400" i="1"/>
                <a:t>Ret. Earn.</a:t>
              </a:r>
              <a:r>
                <a:rPr lang="en-US" sz="2400">
                  <a:solidFill>
                    <a:srgbClr val="F92E06"/>
                  </a:solidFill>
                </a:rPr>
                <a:t> </a:t>
              </a:r>
            </a:p>
          </p:txBody>
        </p:sp>
      </p:grpSp>
      <p:sp>
        <p:nvSpPr>
          <p:cNvPr id="29704" name="Text Box 54"/>
          <p:cNvSpPr txBox="1">
            <a:spLocks noChangeArrowheads="1"/>
          </p:cNvSpPr>
          <p:nvPr/>
        </p:nvSpPr>
        <p:spPr bwMode="auto">
          <a:xfrm>
            <a:off x="4648200" y="27432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92E06"/>
                </a:solidFill>
              </a:rPr>
              <a:t> Com. Stk. &amp;  Ret.Earn.</a:t>
            </a:r>
            <a:endParaRPr lang="en-US" sz="2400"/>
          </a:p>
        </p:txBody>
      </p:sp>
      <p:sp>
        <p:nvSpPr>
          <p:cNvPr id="29705" name="Rectangle 48"/>
          <p:cNvSpPr>
            <a:spLocks noChangeArrowheads="1"/>
          </p:cNvSpPr>
          <p:nvPr/>
        </p:nvSpPr>
        <p:spPr bwMode="auto">
          <a:xfrm>
            <a:off x="728663" y="4843463"/>
            <a:ext cx="2874962" cy="1222375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2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/>
              <a:t>Additions to these</a:t>
            </a:r>
          </a:p>
          <a:p>
            <a:r>
              <a:rPr lang="en-US" sz="2400" b="1"/>
              <a:t>accounts are put </a:t>
            </a:r>
          </a:p>
          <a:p>
            <a:r>
              <a:rPr lang="en-US" sz="2400" b="1"/>
              <a:t>on the right.</a:t>
            </a:r>
            <a:endParaRPr lang="en-US" sz="2400"/>
          </a:p>
        </p:txBody>
      </p:sp>
      <p:sp>
        <p:nvSpPr>
          <p:cNvPr id="29706" name="Rectangle 49"/>
          <p:cNvSpPr>
            <a:spLocks noChangeArrowheads="1"/>
          </p:cNvSpPr>
          <p:nvPr/>
        </p:nvSpPr>
        <p:spPr bwMode="auto">
          <a:xfrm>
            <a:off x="4876800" y="4876800"/>
            <a:ext cx="3124200" cy="1222375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2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400" b="1"/>
              <a:t>Deductions from these accounts are put on the left.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875CF619-1E4B-43A8-84BD-C7B71E4592F7}" type="slidenum">
              <a:rPr lang="en-US"/>
              <a:pPr>
                <a:defRPr/>
              </a:pPr>
              <a:t>17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246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839200" cy="1066800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1204C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How do journal entries relate to T-accounts?</a:t>
            </a:r>
          </a:p>
        </p:txBody>
      </p:sp>
      <p:sp>
        <p:nvSpPr>
          <p:cNvPr id="624645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609600" y="1143000"/>
            <a:ext cx="8534400" cy="4040188"/>
          </a:xfrm>
          <a:solidFill>
            <a:srgbClr val="E5F3C3"/>
          </a:solidFill>
        </p:spPr>
        <p:txBody>
          <a:bodyPr/>
          <a:lstStyle/>
          <a:p>
            <a:pPr eaLnBrk="1" hangingPunct="1"/>
            <a:r>
              <a:rPr lang="en-US" sz="2800" b="1" smtClean="0"/>
              <a:t>Journal entries are recorded chronologically as the transactions occur </a:t>
            </a:r>
            <a:r>
              <a:rPr lang="en-US" sz="2400" b="1" smtClean="0">
                <a:solidFill>
                  <a:srgbClr val="0070C0"/>
                </a:solidFill>
              </a:rPr>
              <a:t>(</a:t>
            </a:r>
            <a:r>
              <a:rPr lang="en-US" sz="2400" b="1" i="1" smtClean="0">
                <a:solidFill>
                  <a:srgbClr val="0070C0"/>
                </a:solidFill>
              </a:rPr>
              <a:t>before “posting” to General Ledger</a:t>
            </a:r>
            <a:r>
              <a:rPr lang="en-US" sz="2400" b="1" smtClean="0">
                <a:solidFill>
                  <a:srgbClr val="0070C0"/>
                </a:solidFill>
              </a:rPr>
              <a:t>)</a:t>
            </a:r>
            <a:r>
              <a:rPr lang="en-US" sz="2400" b="1" smtClean="0"/>
              <a:t>: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2800" b="1" smtClean="0"/>
              <a:t>e.g., On Jan. 6 services are performed for our   customers for which we collect $100 </a:t>
            </a:r>
            <a:r>
              <a:rPr lang="en-US" sz="2800" b="1" smtClean="0">
                <a:solidFill>
                  <a:srgbClr val="FF0000"/>
                </a:solidFill>
              </a:rPr>
              <a:t>cash</a:t>
            </a:r>
            <a:r>
              <a:rPr lang="en-US" sz="2800" b="1" smtClean="0"/>
              <a:t>: </a:t>
            </a: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Monotype Sorts" pitchFamily="2" charset="2"/>
              <a:buNone/>
            </a:pPr>
            <a:r>
              <a:rPr lang="en-US" sz="2800" smtClean="0"/>
              <a:t>  Date        Account Title                       Debit   Credit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Monotype Sorts" pitchFamily="2" charset="2"/>
              <a:buNone/>
            </a:pPr>
            <a:r>
              <a:rPr lang="en-US" sz="2800" b="1" smtClean="0">
                <a:solidFill>
                  <a:srgbClr val="F92E06"/>
                </a:solidFill>
              </a:rPr>
              <a:t>Jan. 6  Cash				  100</a:t>
            </a:r>
            <a:endParaRPr lang="en-US" b="1" smtClean="0">
              <a:solidFill>
                <a:srgbClr val="F92E06"/>
              </a:solidFill>
            </a:endParaRPr>
          </a:p>
          <a:p>
            <a:pPr eaLnBrk="1" hangingPunct="1"/>
            <a:endParaRPr lang="en-US" sz="2800" b="1" smtClean="0"/>
          </a:p>
          <a:p>
            <a:pPr eaLnBrk="1" hangingPunct="1"/>
            <a:endParaRPr lang="en-US" sz="2800" b="1" smtClean="0"/>
          </a:p>
          <a:p>
            <a:pPr eaLnBrk="1" hangingPunct="1"/>
            <a:endParaRPr lang="en-US" sz="2800" b="1" smtClean="0"/>
          </a:p>
        </p:txBody>
      </p: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6"/>
          <p:cNvSpPr>
            <a:spLocks noChangeShapeType="1"/>
          </p:cNvSpPr>
          <p:nvPr/>
        </p:nvSpPr>
        <p:spPr bwMode="auto">
          <a:xfrm>
            <a:off x="685800" y="3048000"/>
            <a:ext cx="769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685800" y="3505200"/>
            <a:ext cx="769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>
            <a:off x="685800" y="40386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685800" y="44958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685800" y="49530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11"/>
          <p:cNvSpPr>
            <a:spLocks noChangeShapeType="1"/>
          </p:cNvSpPr>
          <p:nvPr/>
        </p:nvSpPr>
        <p:spPr bwMode="auto">
          <a:xfrm>
            <a:off x="8382000" y="3048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12"/>
          <p:cNvSpPr>
            <a:spLocks noChangeShapeType="1"/>
          </p:cNvSpPr>
          <p:nvPr/>
        </p:nvSpPr>
        <p:spPr bwMode="auto">
          <a:xfrm>
            <a:off x="685800" y="3048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13"/>
          <p:cNvSpPr>
            <a:spLocks noChangeShapeType="1"/>
          </p:cNvSpPr>
          <p:nvPr/>
        </p:nvSpPr>
        <p:spPr bwMode="auto">
          <a:xfrm>
            <a:off x="1752600" y="3048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14"/>
          <p:cNvSpPr>
            <a:spLocks noChangeShapeType="1"/>
          </p:cNvSpPr>
          <p:nvPr/>
        </p:nvSpPr>
        <p:spPr bwMode="auto">
          <a:xfrm>
            <a:off x="6019800" y="3048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5"/>
          <p:cNvSpPr>
            <a:spLocks noChangeShapeType="1"/>
          </p:cNvSpPr>
          <p:nvPr/>
        </p:nvSpPr>
        <p:spPr bwMode="auto">
          <a:xfrm>
            <a:off x="7162800" y="3048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Line 16"/>
          <p:cNvSpPr>
            <a:spLocks noChangeShapeType="1"/>
          </p:cNvSpPr>
          <p:nvPr/>
        </p:nvSpPr>
        <p:spPr bwMode="auto">
          <a:xfrm>
            <a:off x="1447800" y="35052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57" name="Text Box 17"/>
          <p:cNvSpPr txBox="1">
            <a:spLocks noChangeArrowheads="1"/>
          </p:cNvSpPr>
          <p:nvPr/>
        </p:nvSpPr>
        <p:spPr bwMode="auto">
          <a:xfrm>
            <a:off x="457200" y="5181600"/>
            <a:ext cx="8229600" cy="830263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The asset “CASH” is increasing.  Increases in assets are recorded by DEBITING the asset account.</a:t>
            </a:r>
          </a:p>
        </p:txBody>
      </p:sp>
      <p:sp>
        <p:nvSpPr>
          <p:cNvPr id="624658" name="Line 18"/>
          <p:cNvSpPr>
            <a:spLocks noChangeShapeType="1"/>
          </p:cNvSpPr>
          <p:nvPr/>
        </p:nvSpPr>
        <p:spPr bwMode="auto">
          <a:xfrm flipV="1">
            <a:off x="4572000" y="3962400"/>
            <a:ext cx="182880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24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24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24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24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4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2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5" grpId="0" build="p" autoUpdateAnimBg="0"/>
      <p:bldP spid="624657" grpId="0" animBg="1" autoUpdateAnimBg="0"/>
      <p:bldP spid="6246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78AA1583-4B5D-403D-9E35-BD62A94B8A3B}" type="slidenum">
              <a:rPr lang="en-US"/>
              <a:pPr>
                <a:defRPr/>
              </a:pPr>
              <a:t>18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266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8686800" cy="533400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  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do journal entries relate to T-accounts?</a:t>
            </a:r>
          </a:p>
        </p:txBody>
      </p:sp>
      <p:sp>
        <p:nvSpPr>
          <p:cNvPr id="80902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533400" y="1828800"/>
            <a:ext cx="8610600" cy="4040188"/>
          </a:xfrm>
          <a:solidFill>
            <a:srgbClr val="D5FEAC"/>
          </a:solidFill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b="1" dirty="0" smtClean="0"/>
              <a:t>Journal entries are recorded chronologically as the transactions occur: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800" dirty="0" smtClean="0"/>
              <a:t>e.g., On Jan. 6 </a:t>
            </a:r>
            <a:r>
              <a:rPr lang="en-US" sz="2800" dirty="0" smtClean="0">
                <a:solidFill>
                  <a:srgbClr val="FF0000"/>
                </a:solidFill>
              </a:rPr>
              <a:t>services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are performed</a:t>
            </a:r>
            <a:r>
              <a:rPr lang="en-US" sz="2800" dirty="0" smtClean="0"/>
              <a:t> for $100 cash:</a:t>
            </a:r>
            <a:r>
              <a:rPr lang="en-US" sz="2800" b="1" dirty="0" smtClean="0"/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1200" dirty="0" smtClean="0"/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800" dirty="0" smtClean="0"/>
              <a:t>    Date          Account Title               	   Debit    Credit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800" b="1" dirty="0" smtClean="0"/>
              <a:t>  Jan. 6  Cash				    100</a:t>
            </a:r>
            <a:endParaRPr lang="en-US" b="1" dirty="0" smtClean="0">
              <a:solidFill>
                <a:srgbClr val="F92E06"/>
              </a:solidFill>
            </a:endParaRPr>
          </a:p>
          <a:p>
            <a:pPr lvl="3" eaLnBrk="1" fontAlgn="auto" hangingPunct="1">
              <a:lnSpc>
                <a:spcPct val="9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400" b="1" dirty="0" smtClean="0">
                <a:solidFill>
                  <a:srgbClr val="F92E06"/>
                </a:solidFill>
              </a:rPr>
              <a:t>     </a:t>
            </a:r>
            <a:r>
              <a:rPr lang="en-US" sz="2800" b="1" dirty="0" smtClean="0">
                <a:solidFill>
                  <a:srgbClr val="F92E06"/>
                </a:solidFill>
              </a:rPr>
              <a:t>Service Revenue		                 100</a:t>
            </a:r>
            <a:endParaRPr lang="en-US" sz="2400" b="1" dirty="0" smtClean="0"/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b="1" i="1" dirty="0" smtClean="0"/>
              <a:t>      An explanation goes here.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1400" b="1" i="1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b="1" dirty="0" smtClean="0"/>
              <a:t>Journal entries are written in a journal and </a:t>
            </a:r>
            <a:r>
              <a:rPr lang="en-US" sz="2800" b="1" i="1" u="sng" dirty="0" smtClean="0">
                <a:solidFill>
                  <a:srgbClr val="F92E06"/>
                </a:solidFill>
              </a:rPr>
              <a:t>then</a:t>
            </a:r>
            <a:r>
              <a:rPr lang="en-US" sz="2800" b="1" dirty="0" smtClean="0"/>
              <a:t> posted to the general ledger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/>
              <a:t>accounts (</a:t>
            </a:r>
            <a:r>
              <a:rPr lang="en-US" sz="2800" b="1" dirty="0" smtClean="0">
                <a:solidFill>
                  <a:schemeClr val="tx1"/>
                </a:solidFill>
              </a:rPr>
              <a:t>our  t</a:t>
            </a:r>
            <a:r>
              <a:rPr lang="en-US" sz="2800" b="1" dirty="0" smtClean="0"/>
              <a:t>-accounts).</a:t>
            </a:r>
          </a:p>
        </p:txBody>
      </p: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6"/>
          <p:cNvSpPr>
            <a:spLocks noChangeShapeType="1"/>
          </p:cNvSpPr>
          <p:nvPr/>
        </p:nvSpPr>
        <p:spPr bwMode="auto">
          <a:xfrm>
            <a:off x="762000" y="3048000"/>
            <a:ext cx="769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7"/>
          <p:cNvSpPr>
            <a:spLocks noChangeShapeType="1"/>
          </p:cNvSpPr>
          <p:nvPr/>
        </p:nvSpPr>
        <p:spPr bwMode="auto">
          <a:xfrm>
            <a:off x="685800" y="3505200"/>
            <a:ext cx="769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8"/>
          <p:cNvSpPr>
            <a:spLocks noChangeShapeType="1"/>
          </p:cNvSpPr>
          <p:nvPr/>
        </p:nvSpPr>
        <p:spPr bwMode="auto">
          <a:xfrm>
            <a:off x="685800" y="38862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685800" y="42672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0"/>
          <p:cNvSpPr>
            <a:spLocks noChangeShapeType="1"/>
          </p:cNvSpPr>
          <p:nvPr/>
        </p:nvSpPr>
        <p:spPr bwMode="auto">
          <a:xfrm>
            <a:off x="685800" y="47244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1"/>
          <p:cNvSpPr>
            <a:spLocks noChangeShapeType="1"/>
          </p:cNvSpPr>
          <p:nvPr/>
        </p:nvSpPr>
        <p:spPr bwMode="auto">
          <a:xfrm>
            <a:off x="8382000" y="3048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12"/>
          <p:cNvSpPr>
            <a:spLocks noChangeShapeType="1"/>
          </p:cNvSpPr>
          <p:nvPr/>
        </p:nvSpPr>
        <p:spPr bwMode="auto">
          <a:xfrm>
            <a:off x="685800" y="30480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Line 13"/>
          <p:cNvSpPr>
            <a:spLocks noChangeShapeType="1"/>
          </p:cNvSpPr>
          <p:nvPr/>
        </p:nvSpPr>
        <p:spPr bwMode="auto">
          <a:xfrm>
            <a:off x="1752600" y="30480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6019800" y="30480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7162800" y="30480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1447800" y="35052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706" name="Text Box 18"/>
          <p:cNvSpPr txBox="1">
            <a:spLocks noChangeArrowheads="1"/>
          </p:cNvSpPr>
          <p:nvPr/>
        </p:nvSpPr>
        <p:spPr bwMode="auto">
          <a:xfrm>
            <a:off x="0" y="1066800"/>
            <a:ext cx="9144000" cy="461963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Increases in revenue accounts are recorded with CREDITS.</a:t>
            </a:r>
          </a:p>
        </p:txBody>
      </p:sp>
      <p:sp>
        <p:nvSpPr>
          <p:cNvPr id="626707" name="Line 19"/>
          <p:cNvSpPr>
            <a:spLocks noChangeShapeType="1"/>
          </p:cNvSpPr>
          <p:nvPr/>
        </p:nvSpPr>
        <p:spPr bwMode="auto">
          <a:xfrm flipH="1">
            <a:off x="8001000" y="1447800"/>
            <a:ext cx="228600" cy="2590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6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6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706" grpId="0" animBg="1" autoUpdateAnimBg="0"/>
      <p:bldP spid="6267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6F4AFD13-557D-4C00-9504-A9710515B5A7}" type="slidenum">
              <a:rPr lang="en-US"/>
              <a:pPr>
                <a:defRPr/>
              </a:pPr>
              <a:t>1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707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The mechanics of Debits and Credits</a:t>
            </a:r>
          </a:p>
        </p:txBody>
      </p:sp>
      <p:pic>
        <p:nvPicPr>
          <p:cNvPr id="14340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4863" y="1630363"/>
            <a:ext cx="5429250" cy="4425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1E317472-8935-40DE-BEDE-B7991FCAEA1F}" type="slidenum">
              <a:rPr lang="en-US"/>
              <a:pPr>
                <a:defRPr/>
              </a:pPr>
              <a:t>19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3000"/>
            <a:ext cx="8382000" cy="533400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/>
              <a:t>   </a:t>
            </a:r>
          </a:p>
        </p:txBody>
      </p:sp>
      <p:sp>
        <p:nvSpPr>
          <p:cNvPr id="32772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0" y="457200"/>
            <a:ext cx="9144000" cy="4040188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b="1" smtClean="0"/>
              <a:t>			   General Journal 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1400" smtClean="0"/>
              <a:t> 	         </a:t>
            </a:r>
            <a:r>
              <a:rPr lang="en-US" sz="2800" b="1" smtClean="0"/>
              <a:t>Date          Account Title                  Debit       Credit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2800" b="1" smtClean="0"/>
              <a:t>	   Jan. 6  Cash			     	       </a:t>
            </a:r>
            <a:r>
              <a:rPr lang="en-US" sz="2800" b="1" smtClean="0">
                <a:solidFill>
                  <a:srgbClr val="F92E06"/>
                </a:solidFill>
              </a:rPr>
              <a:t>100</a:t>
            </a:r>
          </a:p>
          <a:p>
            <a:pPr lvl="3" eaLnBrk="1" hangingPunct="1">
              <a:buFont typeface="Monotype Sorts" pitchFamily="2" charset="2"/>
              <a:buNone/>
            </a:pPr>
            <a:r>
              <a:rPr lang="en-US" sz="2800" b="1" smtClean="0">
                <a:solidFill>
                  <a:srgbClr val="F92E06"/>
                </a:solidFill>
              </a:rPr>
              <a:t>    </a:t>
            </a:r>
            <a:r>
              <a:rPr lang="en-US" sz="2800" b="1" smtClean="0"/>
              <a:t>Service Revenue		                      </a:t>
            </a:r>
            <a:r>
              <a:rPr lang="en-US" sz="2800" b="1" smtClean="0">
                <a:solidFill>
                  <a:schemeClr val="accent2"/>
                </a:solidFill>
              </a:rPr>
              <a:t>100</a:t>
            </a:r>
          </a:p>
          <a:p>
            <a:pPr lvl="2" eaLnBrk="1" hangingPunct="1">
              <a:buFontTx/>
              <a:buNone/>
            </a:pPr>
            <a:r>
              <a:rPr lang="en-US" sz="3200" b="1" i="1" smtClean="0"/>
              <a:t>       </a:t>
            </a:r>
            <a:r>
              <a:rPr lang="en-US" sz="2800" b="1" i="1" smtClean="0"/>
              <a:t>Services rendered for cash</a:t>
            </a:r>
          </a:p>
        </p:txBody>
      </p: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6"/>
          <p:cNvSpPr>
            <a:spLocks noChangeShapeType="1"/>
          </p:cNvSpPr>
          <p:nvPr/>
        </p:nvSpPr>
        <p:spPr bwMode="auto">
          <a:xfrm>
            <a:off x="609600" y="10668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7"/>
          <p:cNvSpPr>
            <a:spLocks noChangeShapeType="1"/>
          </p:cNvSpPr>
          <p:nvPr/>
        </p:nvSpPr>
        <p:spPr bwMode="auto">
          <a:xfrm>
            <a:off x="609600" y="1600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8"/>
          <p:cNvSpPr>
            <a:spLocks noChangeShapeType="1"/>
          </p:cNvSpPr>
          <p:nvPr/>
        </p:nvSpPr>
        <p:spPr bwMode="auto">
          <a:xfrm>
            <a:off x="609600" y="2133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9"/>
          <p:cNvSpPr>
            <a:spLocks noChangeShapeType="1"/>
          </p:cNvSpPr>
          <p:nvPr/>
        </p:nvSpPr>
        <p:spPr bwMode="auto">
          <a:xfrm>
            <a:off x="609600" y="25908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0"/>
          <p:cNvSpPr>
            <a:spLocks noChangeShapeType="1"/>
          </p:cNvSpPr>
          <p:nvPr/>
        </p:nvSpPr>
        <p:spPr bwMode="auto">
          <a:xfrm>
            <a:off x="609600" y="30480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1"/>
          <p:cNvSpPr>
            <a:spLocks noChangeShapeType="1"/>
          </p:cNvSpPr>
          <p:nvPr/>
        </p:nvSpPr>
        <p:spPr bwMode="auto">
          <a:xfrm>
            <a:off x="8382000" y="1066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12"/>
          <p:cNvSpPr>
            <a:spLocks noChangeShapeType="1"/>
          </p:cNvSpPr>
          <p:nvPr/>
        </p:nvSpPr>
        <p:spPr bwMode="auto">
          <a:xfrm>
            <a:off x="609600" y="1066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Line 13"/>
          <p:cNvSpPr>
            <a:spLocks noChangeShapeType="1"/>
          </p:cNvSpPr>
          <p:nvPr/>
        </p:nvSpPr>
        <p:spPr bwMode="auto">
          <a:xfrm>
            <a:off x="1676400" y="1066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14"/>
          <p:cNvSpPr>
            <a:spLocks noChangeShapeType="1"/>
          </p:cNvSpPr>
          <p:nvPr/>
        </p:nvSpPr>
        <p:spPr bwMode="auto">
          <a:xfrm>
            <a:off x="5867400" y="1066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Line 15"/>
          <p:cNvSpPr>
            <a:spLocks noChangeShapeType="1"/>
          </p:cNvSpPr>
          <p:nvPr/>
        </p:nvSpPr>
        <p:spPr bwMode="auto">
          <a:xfrm>
            <a:off x="7162800" y="1066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Line 16"/>
          <p:cNvSpPr>
            <a:spLocks noChangeShapeType="1"/>
          </p:cNvSpPr>
          <p:nvPr/>
        </p:nvSpPr>
        <p:spPr bwMode="auto">
          <a:xfrm>
            <a:off x="1371600" y="16002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Line 17"/>
          <p:cNvSpPr>
            <a:spLocks noChangeShapeType="1"/>
          </p:cNvSpPr>
          <p:nvPr/>
        </p:nvSpPr>
        <p:spPr bwMode="auto">
          <a:xfrm>
            <a:off x="609600" y="3886200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Line 18"/>
          <p:cNvSpPr>
            <a:spLocks noChangeShapeType="1"/>
          </p:cNvSpPr>
          <p:nvPr/>
        </p:nvSpPr>
        <p:spPr bwMode="auto">
          <a:xfrm>
            <a:off x="3200400" y="3886200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Line 19"/>
          <p:cNvSpPr>
            <a:spLocks noChangeShapeType="1"/>
          </p:cNvSpPr>
          <p:nvPr/>
        </p:nvSpPr>
        <p:spPr bwMode="auto">
          <a:xfrm>
            <a:off x="5867400" y="3886200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Line 20"/>
          <p:cNvSpPr>
            <a:spLocks noChangeShapeType="1"/>
          </p:cNvSpPr>
          <p:nvPr/>
        </p:nvSpPr>
        <p:spPr bwMode="auto">
          <a:xfrm>
            <a:off x="1828800" y="3886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Line 21"/>
          <p:cNvSpPr>
            <a:spLocks noChangeShapeType="1"/>
          </p:cNvSpPr>
          <p:nvPr/>
        </p:nvSpPr>
        <p:spPr bwMode="auto">
          <a:xfrm>
            <a:off x="4343400" y="3886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Line 22"/>
          <p:cNvSpPr>
            <a:spLocks noChangeShapeType="1"/>
          </p:cNvSpPr>
          <p:nvPr/>
        </p:nvSpPr>
        <p:spPr bwMode="auto">
          <a:xfrm>
            <a:off x="7162800" y="3886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759" name="Text Box 23"/>
          <p:cNvSpPr txBox="1">
            <a:spLocks noChangeArrowheads="1"/>
          </p:cNvSpPr>
          <p:nvPr/>
        </p:nvSpPr>
        <p:spPr bwMode="auto">
          <a:xfrm>
            <a:off x="609600" y="3200400"/>
            <a:ext cx="7696200" cy="42068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/>
              <a:t>   </a:t>
            </a:r>
            <a:r>
              <a:rPr lang="en-US" sz="2400" b="1"/>
              <a:t>Post from General Journal to the General Ledger</a:t>
            </a:r>
          </a:p>
        </p:txBody>
      </p:sp>
      <p:sp>
        <p:nvSpPr>
          <p:cNvPr id="628760" name="Line 24"/>
          <p:cNvSpPr>
            <a:spLocks noChangeShapeType="1"/>
          </p:cNvSpPr>
          <p:nvPr/>
        </p:nvSpPr>
        <p:spPr bwMode="auto">
          <a:xfrm flipH="1">
            <a:off x="1524000" y="1981200"/>
            <a:ext cx="5029200" cy="2057400"/>
          </a:xfrm>
          <a:prstGeom prst="line">
            <a:avLst/>
          </a:prstGeom>
          <a:noFill/>
          <a:ln w="38100">
            <a:solidFill>
              <a:srgbClr val="F92E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761" name="Text Box 25"/>
          <p:cNvSpPr txBox="1">
            <a:spLocks noChangeArrowheads="1"/>
          </p:cNvSpPr>
          <p:nvPr/>
        </p:nvSpPr>
        <p:spPr bwMode="auto">
          <a:xfrm>
            <a:off x="609600" y="39624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800" b="1">
                <a:solidFill>
                  <a:srgbClr val="F92E06"/>
                </a:solidFill>
              </a:rPr>
              <a:t>100</a:t>
            </a:r>
          </a:p>
        </p:txBody>
      </p:sp>
      <p:sp>
        <p:nvSpPr>
          <p:cNvPr id="628762" name="Line 26"/>
          <p:cNvSpPr>
            <a:spLocks noChangeShapeType="1"/>
          </p:cNvSpPr>
          <p:nvPr/>
        </p:nvSpPr>
        <p:spPr bwMode="auto">
          <a:xfrm>
            <a:off x="8153400" y="2514600"/>
            <a:ext cx="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763" name="Text Box 27"/>
          <p:cNvSpPr txBox="1">
            <a:spLocks noChangeArrowheads="1"/>
          </p:cNvSpPr>
          <p:nvPr/>
        </p:nvSpPr>
        <p:spPr bwMode="auto">
          <a:xfrm>
            <a:off x="7239000" y="40386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    100</a:t>
            </a:r>
          </a:p>
        </p:txBody>
      </p:sp>
      <p:sp>
        <p:nvSpPr>
          <p:cNvPr id="32797" name="Line 28"/>
          <p:cNvSpPr>
            <a:spLocks noChangeShapeType="1"/>
          </p:cNvSpPr>
          <p:nvPr/>
        </p:nvSpPr>
        <p:spPr bwMode="auto">
          <a:xfrm>
            <a:off x="457200" y="3200400"/>
            <a:ext cx="822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8" name="Text Box 29"/>
          <p:cNvSpPr txBox="1">
            <a:spLocks noChangeArrowheads="1"/>
          </p:cNvSpPr>
          <p:nvPr/>
        </p:nvSpPr>
        <p:spPr bwMode="auto">
          <a:xfrm>
            <a:off x="1371600" y="3505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Cash</a:t>
            </a:r>
          </a:p>
        </p:txBody>
      </p:sp>
      <p:sp>
        <p:nvSpPr>
          <p:cNvPr id="32799" name="Text Box 30"/>
          <p:cNvSpPr txBox="1">
            <a:spLocks noChangeArrowheads="1"/>
          </p:cNvSpPr>
          <p:nvPr/>
        </p:nvSpPr>
        <p:spPr bwMode="auto">
          <a:xfrm>
            <a:off x="5715000" y="3505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 Service Revenue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8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8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2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8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8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8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8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8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8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8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8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59" grpId="0" animBg="1" autoUpdateAnimBg="0"/>
      <p:bldP spid="628760" grpId="0" animBg="1"/>
      <p:bldP spid="628761" grpId="0" autoUpdateAnimBg="0"/>
      <p:bldP spid="628762" grpId="0" animBg="1"/>
      <p:bldP spid="62876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FBD77456-AF63-4453-85CB-128CB414FDF5}" type="slidenum">
              <a:rPr lang="en-US"/>
              <a:pPr>
                <a:defRPr/>
              </a:pPr>
              <a:t>20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92900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8382000" cy="609600"/>
          </a:xfrm>
        </p:spPr>
        <p:txBody>
          <a:bodyPr anchor="b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1204C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Balances</a:t>
            </a:r>
          </a:p>
        </p:txBody>
      </p:sp>
      <p:sp>
        <p:nvSpPr>
          <p:cNvPr id="33796" name="Rectangle 1026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1027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Text Box 1030"/>
          <p:cNvSpPr txBox="1">
            <a:spLocks noChangeArrowheads="1"/>
          </p:cNvSpPr>
          <p:nvPr/>
        </p:nvSpPr>
        <p:spPr bwMode="auto">
          <a:xfrm>
            <a:off x="533400" y="1600200"/>
            <a:ext cx="8001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The normal balance of any account is the side where you record the INCREASES.</a:t>
            </a:r>
          </a:p>
          <a:p>
            <a:pPr eaLnBrk="1" hangingPunct="1">
              <a:spcBef>
                <a:spcPct val="50000"/>
              </a:spcBef>
            </a:pPr>
            <a:endParaRPr lang="en-US" sz="3200" b="1"/>
          </a:p>
          <a:p>
            <a:pPr eaLnBrk="1" hangingPunct="1">
              <a:spcBef>
                <a:spcPct val="50000"/>
              </a:spcBef>
            </a:pPr>
            <a:r>
              <a:rPr lang="en-US" sz="3200" b="1"/>
              <a:t>For example, ASSETS are increased by DEBITING them.  So, the normal balance of any asset account is a DEBIT balance.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13E5EE99-A916-4787-A2F1-0C0CE20B612D}" type="slidenum">
              <a:rPr lang="en-US"/>
              <a:pPr>
                <a:defRPr/>
              </a:pPr>
              <a:t>21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400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5025" y="533400"/>
            <a:ext cx="8308975" cy="566738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1204C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Journal Entries and Retained Earnings</a:t>
            </a:r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8001000" cy="50482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When journalizing the following transactions notice that the Retained Earnings account is NOT debited or credited in any transaction EXCEPT for the final CLOSING ENTRIES.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/>
              <a:t>As the Horizontal Statements model shows, Retained Earnings is affected as a RESULT of changes in the specific accounts directly involved in the transaction.  It is these specific accounts that are debited and credited in the journal, NOT the Retained Earnings account.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51BCE89D-B8E0-4DB8-89A9-B635F2E4616B}" type="slidenum">
              <a:rPr lang="en-US"/>
              <a:pPr>
                <a:defRPr/>
              </a:pPr>
              <a:t>22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5025" y="533400"/>
            <a:ext cx="8308975" cy="566738"/>
          </a:xfrm>
        </p:spPr>
        <p:txBody>
          <a:bodyPr anchor="b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1204C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Journal Entry Form</a:t>
            </a:r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7237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80010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When journalizing, the debit portion of the entry is recorded first.  The account title is written starting at the left margin.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/>
              <a:t>The credit portion is recorded next.  The name of the account to be credited is written on the line below the debit and the title is indented.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/>
              <a:t>A “line of explanation” may be written next.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/>
              <a:t>Skip-a-line between transactions.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7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7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7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7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7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7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7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7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35072813-55A4-498C-8153-58ED90F51BA7}" type="slidenum">
              <a:rPr lang="en-US"/>
              <a:pPr>
                <a:defRPr/>
              </a:pPr>
              <a:t>23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36870" name="Object 5"/>
          <p:cNvGraphicFramePr>
            <a:graphicFrameLocks noChangeAspect="1"/>
          </p:cNvGraphicFramePr>
          <p:nvPr/>
        </p:nvGraphicFramePr>
        <p:xfrm>
          <a:off x="157163" y="838200"/>
          <a:ext cx="1013618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Worksheet" r:id="rId5" imgW="9448800" imgH="962025" progId="Excel.Sheet.8">
                  <p:embed/>
                </p:oleObj>
              </mc:Choice>
              <mc:Fallback>
                <p:oleObj name="Worksheet" r:id="rId5" imgW="9448800" imgH="962025" progId="Excel.Shee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838200"/>
                        <a:ext cx="10136187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7366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86868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1204C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Beginning Balances</a:t>
            </a:r>
            <a:r>
              <a:rPr lang="en-US" sz="2400" b="1" dirty="0">
                <a:solidFill>
                  <a:srgbClr val="1204C6"/>
                </a:solidFill>
              </a:rPr>
              <a:t> (ending balances from last year)</a:t>
            </a:r>
          </a:p>
        </p:txBody>
      </p:sp>
      <p:graphicFrame>
        <p:nvGraphicFramePr>
          <p:cNvPr id="36872" name="Object 7"/>
          <p:cNvGraphicFramePr>
            <a:graphicFrameLocks noChangeAspect="1"/>
          </p:cNvGraphicFramePr>
          <p:nvPr/>
        </p:nvGraphicFramePr>
        <p:xfrm>
          <a:off x="227013" y="2360613"/>
          <a:ext cx="8764587" cy="426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Worksheet" r:id="rId8" imgW="9353550" imgH="6096000" progId="Excel.Sheet.8">
                  <p:embed/>
                </p:oleObj>
              </mc:Choice>
              <mc:Fallback>
                <p:oleObj name="Worksheet" r:id="rId8" imgW="9353550" imgH="6096000" progId="Excel.Sheet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2360613"/>
                        <a:ext cx="8764587" cy="426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Line 8"/>
          <p:cNvSpPr>
            <a:spLocks noChangeShapeType="1"/>
          </p:cNvSpPr>
          <p:nvPr/>
        </p:nvSpPr>
        <p:spPr bwMode="auto">
          <a:xfrm flipH="1">
            <a:off x="762000" y="2209800"/>
            <a:ext cx="76200" cy="1752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Line 9"/>
          <p:cNvSpPr>
            <a:spLocks noChangeShapeType="1"/>
          </p:cNvSpPr>
          <p:nvPr/>
        </p:nvSpPr>
        <p:spPr bwMode="auto">
          <a:xfrm>
            <a:off x="1600200" y="2209800"/>
            <a:ext cx="8382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Line 10"/>
          <p:cNvSpPr>
            <a:spLocks noChangeShapeType="1"/>
          </p:cNvSpPr>
          <p:nvPr/>
        </p:nvSpPr>
        <p:spPr bwMode="auto">
          <a:xfrm>
            <a:off x="5562600" y="2209800"/>
            <a:ext cx="12954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Line 11"/>
          <p:cNvSpPr>
            <a:spLocks noChangeShapeType="1"/>
          </p:cNvSpPr>
          <p:nvPr/>
        </p:nvSpPr>
        <p:spPr bwMode="auto">
          <a:xfrm>
            <a:off x="6248400" y="2209800"/>
            <a:ext cx="19812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3C11C753-1AD4-419A-9186-980C4C80B387}" type="slidenum">
              <a:rPr lang="en-US"/>
              <a:pPr>
                <a:defRPr/>
              </a:pPr>
              <a:t>24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37894" name="Object 5"/>
          <p:cNvGraphicFramePr>
            <a:graphicFrameLocks noChangeAspect="1"/>
          </p:cNvGraphicFramePr>
          <p:nvPr/>
        </p:nvGraphicFramePr>
        <p:xfrm>
          <a:off x="157163" y="838200"/>
          <a:ext cx="1015523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Worksheet" r:id="rId5" imgW="9467850" imgH="962025" progId="Excel.Sheet.8">
                  <p:embed/>
                </p:oleObj>
              </mc:Choice>
              <mc:Fallback>
                <p:oleObj name="Worksheet" r:id="rId5" imgW="9467850" imgH="962025" progId="Excel.Shee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838200"/>
                        <a:ext cx="10155237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Text Box 10"/>
          <p:cNvSpPr txBox="1">
            <a:spLocks noChangeArrowheads="1"/>
          </p:cNvSpPr>
          <p:nvPr/>
        </p:nvSpPr>
        <p:spPr bwMode="auto">
          <a:xfrm>
            <a:off x="0" y="3048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1204C6"/>
                </a:solidFill>
              </a:rPr>
              <a:t>1.  </a:t>
            </a:r>
            <a:r>
              <a:rPr lang="en-US" sz="2400" b="1">
                <a:solidFill>
                  <a:srgbClr val="1204C6"/>
                </a:solidFill>
              </a:rPr>
              <a:t>On Jan. 2, issued Common Stock for $1,000 cash.</a:t>
            </a:r>
          </a:p>
        </p:txBody>
      </p:sp>
      <p:graphicFrame>
        <p:nvGraphicFramePr>
          <p:cNvPr id="37896" name="Object 13"/>
          <p:cNvGraphicFramePr>
            <a:graphicFrameLocks noChangeAspect="1"/>
          </p:cNvGraphicFramePr>
          <p:nvPr/>
        </p:nvGraphicFramePr>
        <p:xfrm>
          <a:off x="227013" y="2286000"/>
          <a:ext cx="8688387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Worksheet" r:id="rId8" imgW="9492120" imgH="6118560" progId="Excel.Sheet.8">
                  <p:embed/>
                </p:oleObj>
              </mc:Choice>
              <mc:Fallback>
                <p:oleObj name="Worksheet" r:id="rId8" imgW="9492120" imgH="6118560" progId="Excel.Shee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2286000"/>
                        <a:ext cx="8688387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3283" name="Text Box 19"/>
          <p:cNvSpPr txBox="1">
            <a:spLocks noChangeArrowheads="1"/>
          </p:cNvSpPr>
          <p:nvPr/>
        </p:nvSpPr>
        <p:spPr bwMode="auto">
          <a:xfrm>
            <a:off x="304800" y="3429000"/>
            <a:ext cx="8610600" cy="310991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The asset CASH is increasing.  Increases in assets are recorded with DEBITS.</a:t>
            </a:r>
          </a:p>
          <a:p>
            <a:pPr>
              <a:spcBef>
                <a:spcPct val="50000"/>
              </a:spcBef>
              <a:defRPr/>
            </a:pPr>
            <a:endParaRPr lang="en-US" b="1"/>
          </a:p>
          <a:p>
            <a:pPr>
              <a:spcBef>
                <a:spcPct val="50000"/>
              </a:spcBef>
              <a:defRPr/>
            </a:pPr>
            <a:r>
              <a:rPr lang="en-US" b="1"/>
              <a:t>The permanent Stockholders’ Equity account, COMMON STOCK, is increasing.</a:t>
            </a:r>
            <a:r>
              <a:rPr lang="en-US"/>
              <a:t>  </a:t>
            </a:r>
            <a:r>
              <a:rPr lang="en-US" b="1"/>
              <a:t>Increases in permanent Equity accounts are recorded with CREDITS.</a:t>
            </a:r>
          </a:p>
          <a:p>
            <a:pPr>
              <a:spcBef>
                <a:spcPct val="50000"/>
              </a:spcBef>
              <a:defRPr/>
            </a:pPr>
            <a:endParaRPr lang="en-US" b="1"/>
          </a:p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Now let’s POST from the JOURNAL to the LEDGER.</a:t>
            </a:r>
          </a:p>
          <a:p>
            <a:pPr>
              <a:spcBef>
                <a:spcPct val="50000"/>
              </a:spcBef>
              <a:defRPr/>
            </a:pPr>
            <a:endParaRPr lang="en-US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8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0D4DA967-B3BE-45C6-9BDC-DC5F17EC5296}" type="slidenum">
              <a:rPr lang="en-US"/>
              <a:pPr>
                <a:defRPr/>
              </a:pPr>
              <a:t>25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38918" name="Object 5"/>
          <p:cNvGraphicFramePr>
            <a:graphicFrameLocks noChangeAspect="1"/>
          </p:cNvGraphicFramePr>
          <p:nvPr/>
        </p:nvGraphicFramePr>
        <p:xfrm>
          <a:off x="157163" y="838200"/>
          <a:ext cx="101473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Worksheet" r:id="rId5" imgW="9458325" imgH="962025" progId="Excel.Sheet.8">
                  <p:embed/>
                </p:oleObj>
              </mc:Choice>
              <mc:Fallback>
                <p:oleObj name="Worksheet" r:id="rId5" imgW="9458325" imgH="962025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838200"/>
                        <a:ext cx="101473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1204C6"/>
                </a:solidFill>
              </a:rPr>
              <a:t>1.  </a:t>
            </a:r>
            <a:r>
              <a:rPr lang="en-US" sz="2400" b="1">
                <a:solidFill>
                  <a:srgbClr val="1204C6"/>
                </a:solidFill>
              </a:rPr>
              <a:t>On Jan. 2, issued Common Stock for $1,000 cash.</a:t>
            </a:r>
          </a:p>
        </p:txBody>
      </p:sp>
      <p:graphicFrame>
        <p:nvGraphicFramePr>
          <p:cNvPr id="38920" name="Object 7"/>
          <p:cNvGraphicFramePr>
            <a:graphicFrameLocks noChangeAspect="1"/>
          </p:cNvGraphicFramePr>
          <p:nvPr/>
        </p:nvGraphicFramePr>
        <p:xfrm>
          <a:off x="227013" y="2286000"/>
          <a:ext cx="8688387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Worksheet" r:id="rId8" imgW="9525000" imgH="6124575" progId="Excel.Sheet.8">
                  <p:embed/>
                </p:oleObj>
              </mc:Choice>
              <mc:Fallback>
                <p:oleObj name="Worksheet" r:id="rId8" imgW="9525000" imgH="6124575" progId="Excel.Shee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2286000"/>
                        <a:ext cx="8688387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952" name="Line 8"/>
          <p:cNvSpPr>
            <a:spLocks noChangeShapeType="1"/>
          </p:cNvSpPr>
          <p:nvPr/>
        </p:nvSpPr>
        <p:spPr bwMode="auto">
          <a:xfrm flipH="1">
            <a:off x="1219200" y="2819400"/>
            <a:ext cx="4724400" cy="1447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53" name="Line 9"/>
          <p:cNvSpPr>
            <a:spLocks noChangeShapeType="1"/>
          </p:cNvSpPr>
          <p:nvPr/>
        </p:nvSpPr>
        <p:spPr bwMode="auto">
          <a:xfrm flipH="1">
            <a:off x="5867400" y="3048000"/>
            <a:ext cx="762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54" name="Line 10"/>
          <p:cNvSpPr>
            <a:spLocks noChangeShapeType="1"/>
          </p:cNvSpPr>
          <p:nvPr/>
        </p:nvSpPr>
        <p:spPr bwMode="auto">
          <a:xfrm>
            <a:off x="5867400" y="3200400"/>
            <a:ext cx="6096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9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9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52" grpId="0" animBg="1"/>
      <p:bldP spid="594953" grpId="0" animBg="1"/>
      <p:bldP spid="5949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A76C5227-F7B1-4832-9C14-2CA57E23921C}" type="slidenum">
              <a:rPr lang="en-US"/>
              <a:pPr>
                <a:defRPr/>
              </a:pPr>
              <a:t>26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39942" name="Object 5"/>
          <p:cNvGraphicFramePr>
            <a:graphicFrameLocks noChangeAspect="1"/>
          </p:cNvGraphicFramePr>
          <p:nvPr/>
        </p:nvGraphicFramePr>
        <p:xfrm>
          <a:off x="157163" y="909638"/>
          <a:ext cx="10147300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Worksheet" r:id="rId5" imgW="9458325" imgH="962025" progId="Excel.Sheet.8">
                  <p:embed/>
                </p:oleObj>
              </mc:Choice>
              <mc:Fallback>
                <p:oleObj name="Worksheet" r:id="rId5" imgW="9458325" imgH="962025" progId="Excel.Shee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909638"/>
                        <a:ext cx="10147300" cy="130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0" y="152400"/>
            <a:ext cx="89154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b="1">
                <a:solidFill>
                  <a:srgbClr val="1204C6"/>
                </a:solidFill>
              </a:rPr>
              <a:t>2.  On Feb. 1, performed customer services for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b="1">
                <a:solidFill>
                  <a:srgbClr val="1204C6"/>
                </a:solidFill>
              </a:rPr>
              <a:t>      $7,000 on account.</a:t>
            </a:r>
          </a:p>
        </p:txBody>
      </p:sp>
      <p:graphicFrame>
        <p:nvGraphicFramePr>
          <p:cNvPr id="39944" name="Object 7"/>
          <p:cNvGraphicFramePr>
            <a:graphicFrameLocks noChangeAspect="1"/>
          </p:cNvGraphicFramePr>
          <p:nvPr/>
        </p:nvGraphicFramePr>
        <p:xfrm>
          <a:off x="227013" y="2286000"/>
          <a:ext cx="8688387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Worksheet" r:id="rId8" imgW="9492120" imgH="6118560" progId="Excel.Sheet.8">
                  <p:embed/>
                </p:oleObj>
              </mc:Choice>
              <mc:Fallback>
                <p:oleObj name="Worksheet" r:id="rId8" imgW="9492120" imgH="6118560" progId="Excel.Shee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2286000"/>
                        <a:ext cx="8688387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9420" name="Text Box 12"/>
          <p:cNvSpPr txBox="1">
            <a:spLocks noChangeArrowheads="1"/>
          </p:cNvSpPr>
          <p:nvPr/>
        </p:nvSpPr>
        <p:spPr bwMode="auto">
          <a:xfrm>
            <a:off x="228600" y="3429000"/>
            <a:ext cx="8686800" cy="3063875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The asset ACCOUNTS RECEIVABLE is increasing.  Increases in assets are recorded with DEBITS.</a:t>
            </a:r>
          </a:p>
          <a:p>
            <a:pPr>
              <a:spcBef>
                <a:spcPct val="50000"/>
              </a:spcBef>
              <a:defRPr/>
            </a:pPr>
            <a:endParaRPr lang="en-US" b="1"/>
          </a:p>
          <a:p>
            <a:pPr>
              <a:spcBef>
                <a:spcPct val="50000"/>
              </a:spcBef>
              <a:defRPr/>
            </a:pPr>
            <a:r>
              <a:rPr lang="en-US" b="1"/>
              <a:t>The revenue account, SERVICE REVENUE, is increasing.</a:t>
            </a:r>
            <a:r>
              <a:rPr lang="en-US"/>
              <a:t>  </a:t>
            </a:r>
            <a:r>
              <a:rPr lang="en-US" b="1"/>
              <a:t>Increases in revenue accounts are recorded with CREDITS.</a:t>
            </a:r>
          </a:p>
          <a:p>
            <a:pPr>
              <a:spcBef>
                <a:spcPct val="50000"/>
              </a:spcBef>
              <a:defRPr/>
            </a:pPr>
            <a:endParaRPr lang="en-US" b="1"/>
          </a:p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Now let’s POST from the JOURNAL to the LEDGER.</a:t>
            </a:r>
          </a:p>
          <a:p>
            <a:pPr>
              <a:spcBef>
                <a:spcPct val="50000"/>
              </a:spcBef>
              <a:defRPr/>
            </a:pPr>
            <a:endParaRPr lang="en-US" sz="10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20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FF4053D1-E7CF-4F79-B39D-F448DF48DE75}" type="slidenum">
              <a:rPr lang="en-US"/>
              <a:pPr>
                <a:defRPr/>
              </a:pPr>
              <a:t>27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40966" name="Object 5"/>
          <p:cNvGraphicFramePr>
            <a:graphicFrameLocks noChangeAspect="1"/>
          </p:cNvGraphicFramePr>
          <p:nvPr/>
        </p:nvGraphicFramePr>
        <p:xfrm>
          <a:off x="157163" y="909638"/>
          <a:ext cx="10126662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Worksheet" r:id="rId5" imgW="9439275" imgH="962025" progId="Excel.Sheet.8">
                  <p:embed/>
                </p:oleObj>
              </mc:Choice>
              <mc:Fallback>
                <p:oleObj name="Worksheet" r:id="rId5" imgW="9439275" imgH="962025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909638"/>
                        <a:ext cx="10126662" cy="130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0" y="152400"/>
            <a:ext cx="89154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b="1">
                <a:solidFill>
                  <a:srgbClr val="1204C6"/>
                </a:solidFill>
              </a:rPr>
              <a:t>2.  On Feb. 1, performed customer services for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b="1">
                <a:solidFill>
                  <a:srgbClr val="1204C6"/>
                </a:solidFill>
              </a:rPr>
              <a:t>      $7,000 on account.</a:t>
            </a:r>
          </a:p>
        </p:txBody>
      </p:sp>
      <p:graphicFrame>
        <p:nvGraphicFramePr>
          <p:cNvPr id="40968" name="Object 7"/>
          <p:cNvGraphicFramePr>
            <a:graphicFrameLocks noChangeAspect="1"/>
          </p:cNvGraphicFramePr>
          <p:nvPr/>
        </p:nvGraphicFramePr>
        <p:xfrm>
          <a:off x="227013" y="2286000"/>
          <a:ext cx="8688387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name="Worksheet" r:id="rId8" imgW="9525000" imgH="6124575" progId="Excel.Sheet.8">
                  <p:embed/>
                </p:oleObj>
              </mc:Choice>
              <mc:Fallback>
                <p:oleObj name="Worksheet" r:id="rId8" imgW="9525000" imgH="6124575" progId="Excel.Shee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2286000"/>
                        <a:ext cx="8688387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000" name="Line 8"/>
          <p:cNvSpPr>
            <a:spLocks noChangeShapeType="1"/>
          </p:cNvSpPr>
          <p:nvPr/>
        </p:nvSpPr>
        <p:spPr bwMode="auto">
          <a:xfrm flipH="1">
            <a:off x="3048000" y="2819400"/>
            <a:ext cx="289560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01" name="Line 9"/>
          <p:cNvSpPr>
            <a:spLocks noChangeShapeType="1"/>
          </p:cNvSpPr>
          <p:nvPr/>
        </p:nvSpPr>
        <p:spPr bwMode="auto">
          <a:xfrm flipH="1">
            <a:off x="7391400" y="30480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02" name="Line 10"/>
          <p:cNvSpPr>
            <a:spLocks noChangeShapeType="1"/>
          </p:cNvSpPr>
          <p:nvPr/>
        </p:nvSpPr>
        <p:spPr bwMode="auto">
          <a:xfrm flipH="1">
            <a:off x="7315200" y="3048000"/>
            <a:ext cx="91440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9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00" grpId="0" animBg="1"/>
      <p:bldP spid="597001" grpId="0" animBg="1"/>
      <p:bldP spid="59700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C8F126B7-3106-4D2D-8466-5F0171944593}" type="slidenum">
              <a:rPr lang="en-US"/>
              <a:pPr>
                <a:defRPr/>
              </a:pPr>
              <a:t>28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41990" name="Object 5"/>
          <p:cNvGraphicFramePr>
            <a:graphicFrameLocks noChangeAspect="1"/>
          </p:cNvGraphicFramePr>
          <p:nvPr/>
        </p:nvGraphicFramePr>
        <p:xfrm>
          <a:off x="157163" y="909638"/>
          <a:ext cx="10177462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Worksheet" r:id="rId5" imgW="9486900" imgH="962025" progId="Excel.Sheet.8">
                  <p:embed/>
                </p:oleObj>
              </mc:Choice>
              <mc:Fallback>
                <p:oleObj name="Worksheet" r:id="rId5" imgW="9486900" imgH="962025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909638"/>
                        <a:ext cx="10177462" cy="130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0" y="152400"/>
            <a:ext cx="89154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b="1">
                <a:solidFill>
                  <a:srgbClr val="1204C6"/>
                </a:solidFill>
              </a:rPr>
              <a:t>2.  On Feb. 1, performed customer services for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b="1">
                <a:solidFill>
                  <a:srgbClr val="1204C6"/>
                </a:solidFill>
              </a:rPr>
              <a:t>      $7,000 on account.</a:t>
            </a:r>
          </a:p>
        </p:txBody>
      </p:sp>
      <p:graphicFrame>
        <p:nvGraphicFramePr>
          <p:cNvPr id="41992" name="Object 7"/>
          <p:cNvGraphicFramePr>
            <a:graphicFrameLocks noChangeAspect="1"/>
          </p:cNvGraphicFramePr>
          <p:nvPr/>
        </p:nvGraphicFramePr>
        <p:xfrm>
          <a:off x="227013" y="2286000"/>
          <a:ext cx="8688387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" name="Worksheet" r:id="rId8" imgW="9525000" imgH="6124575" progId="Excel.Sheet.8">
                  <p:embed/>
                </p:oleObj>
              </mc:Choice>
              <mc:Fallback>
                <p:oleObj name="Worksheet" r:id="rId8" imgW="9525000" imgH="6124575" progId="Excel.Shee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2286000"/>
                        <a:ext cx="8688387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000" name="Line 8"/>
          <p:cNvSpPr>
            <a:spLocks noChangeShapeType="1"/>
          </p:cNvSpPr>
          <p:nvPr/>
        </p:nvSpPr>
        <p:spPr bwMode="auto">
          <a:xfrm flipH="1">
            <a:off x="3048000" y="2819400"/>
            <a:ext cx="289560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01" name="Line 9"/>
          <p:cNvSpPr>
            <a:spLocks noChangeShapeType="1"/>
          </p:cNvSpPr>
          <p:nvPr/>
        </p:nvSpPr>
        <p:spPr bwMode="auto">
          <a:xfrm flipH="1">
            <a:off x="7391400" y="30480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02" name="Line 10"/>
          <p:cNvSpPr>
            <a:spLocks noChangeShapeType="1"/>
          </p:cNvSpPr>
          <p:nvPr/>
        </p:nvSpPr>
        <p:spPr bwMode="auto">
          <a:xfrm flipH="1">
            <a:off x="7315200" y="3048000"/>
            <a:ext cx="91440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9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00" grpId="0" animBg="1"/>
      <p:bldP spid="597001" grpId="0" animBg="1"/>
      <p:bldP spid="5970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4A82A5CC-E1FD-4089-96F9-AF0875B813CF}" type="slidenum">
              <a:rPr lang="en-US"/>
              <a:pPr>
                <a:defRPr/>
              </a:pPr>
              <a:t>2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Double Entry Accounting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763000" cy="4495800"/>
          </a:xfrm>
          <a:solidFill>
            <a:srgbClr val="E5F3C3"/>
          </a:solidFill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sz="2200" b="1" u="sng" smtClean="0"/>
              <a:t>Assets</a:t>
            </a:r>
            <a:r>
              <a:rPr lang="en-US" sz="2200" b="1" smtClean="0"/>
              <a:t> = </a:t>
            </a:r>
            <a:r>
              <a:rPr lang="en-US" sz="2200" b="1" u="sng" smtClean="0"/>
              <a:t>Liabilities</a:t>
            </a:r>
            <a:r>
              <a:rPr lang="en-US" sz="2200" b="1" smtClean="0"/>
              <a:t> + </a:t>
            </a:r>
            <a:r>
              <a:rPr lang="en-US" sz="2200" b="1" u="sng" smtClean="0"/>
              <a:t>Common Stock </a:t>
            </a:r>
            <a:r>
              <a:rPr lang="en-US" sz="2200" b="1" smtClean="0"/>
              <a:t>+ </a:t>
            </a:r>
            <a:r>
              <a:rPr lang="en-US" sz="2200" b="1" u="sng" smtClean="0"/>
              <a:t>Retained Earnings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2667000"/>
            <a:ext cx="3733800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do these accounts increase?  Debits or Credits?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1905000"/>
            <a:ext cx="762000" cy="3698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Debit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71600" y="17526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/>
              <a:t>=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52600" y="1905000"/>
            <a:ext cx="1143000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Credit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81400" y="1905000"/>
            <a:ext cx="1143000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Credit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81600" y="1905000"/>
            <a:ext cx="1143000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Credit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71800" y="17526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/>
              <a:t>+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24400" y="17526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39387F9E-2085-4472-8B79-15CF90D143A6}" type="slidenum">
              <a:rPr lang="en-US"/>
              <a:pPr>
                <a:defRPr/>
              </a:pPr>
              <a:t>29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43014" name="Object 5"/>
          <p:cNvGraphicFramePr>
            <a:graphicFrameLocks noChangeAspect="1"/>
          </p:cNvGraphicFramePr>
          <p:nvPr/>
        </p:nvGraphicFramePr>
        <p:xfrm>
          <a:off x="157163" y="909638"/>
          <a:ext cx="10147300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Worksheet" r:id="rId5" imgW="9458325" imgH="962025" progId="Excel.Sheet.8">
                  <p:embed/>
                </p:oleObj>
              </mc:Choice>
              <mc:Fallback>
                <p:oleObj name="Worksheet" r:id="rId5" imgW="9458325" imgH="962025" progId="Excel.Shee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909638"/>
                        <a:ext cx="10147300" cy="130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0" y="15240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 startAt="3"/>
            </a:pPr>
            <a:r>
              <a:rPr lang="en-US" sz="2800" b="1">
                <a:solidFill>
                  <a:srgbClr val="1204C6"/>
                </a:solidFill>
              </a:rPr>
              <a:t>On Mar. 7, collected $8,000 cash from customers for services to be performed in the future.</a:t>
            </a:r>
          </a:p>
        </p:txBody>
      </p:sp>
      <p:graphicFrame>
        <p:nvGraphicFramePr>
          <p:cNvPr id="43016" name="Object 7"/>
          <p:cNvGraphicFramePr>
            <a:graphicFrameLocks noChangeAspect="1"/>
          </p:cNvGraphicFramePr>
          <p:nvPr/>
        </p:nvGraphicFramePr>
        <p:xfrm>
          <a:off x="227013" y="2286000"/>
          <a:ext cx="8688387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Worksheet" r:id="rId8" imgW="9492120" imgH="6109200" progId="Excel.Sheet.8">
                  <p:embed/>
                </p:oleObj>
              </mc:Choice>
              <mc:Fallback>
                <p:oleObj name="Worksheet" r:id="rId8" imgW="9492120" imgH="6109200" progId="Excel.Shee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2286000"/>
                        <a:ext cx="8688387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1467" name="Text Box 11"/>
          <p:cNvSpPr txBox="1">
            <a:spLocks noChangeArrowheads="1"/>
          </p:cNvSpPr>
          <p:nvPr/>
        </p:nvSpPr>
        <p:spPr bwMode="auto">
          <a:xfrm>
            <a:off x="228600" y="3429000"/>
            <a:ext cx="8686800" cy="307816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The asset CASH is increasing.  Increases in assets are recorded with DEBITS.</a:t>
            </a:r>
          </a:p>
          <a:p>
            <a:pPr>
              <a:spcBef>
                <a:spcPct val="50000"/>
              </a:spcBef>
              <a:defRPr/>
            </a:pPr>
            <a:endParaRPr lang="en-US" b="1"/>
          </a:p>
          <a:p>
            <a:pPr>
              <a:spcBef>
                <a:spcPct val="50000"/>
              </a:spcBef>
              <a:defRPr/>
            </a:pPr>
            <a:r>
              <a:rPr lang="en-US" b="1"/>
              <a:t>The liability account, UNEARNED SERVICE REVENUE, is increasing.</a:t>
            </a:r>
            <a:r>
              <a:rPr lang="en-US"/>
              <a:t>  </a:t>
            </a:r>
            <a:r>
              <a:rPr lang="en-US" b="1"/>
              <a:t>Increases in liability accounts are recorded with CREDITS.</a:t>
            </a:r>
          </a:p>
          <a:p>
            <a:pPr>
              <a:spcBef>
                <a:spcPct val="50000"/>
              </a:spcBef>
              <a:defRPr/>
            </a:pPr>
            <a:endParaRPr lang="en-US" b="1"/>
          </a:p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Now let’s POST from the JOURNAL to the LEDGER.</a:t>
            </a:r>
          </a:p>
          <a:p>
            <a:pPr>
              <a:spcBef>
                <a:spcPct val="50000"/>
              </a:spcBef>
              <a:defRPr/>
            </a:pPr>
            <a:endParaRPr lang="en-US" sz="1000"/>
          </a:p>
          <a:p>
            <a:pPr>
              <a:spcBef>
                <a:spcPct val="50000"/>
              </a:spcBef>
              <a:defRPr/>
            </a:pPr>
            <a:endParaRPr lang="en-US" sz="14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1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1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1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1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1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1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7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A40E9BF8-0A5B-4F37-8BA6-83A7D5B77C26}" type="slidenum">
              <a:rPr lang="en-US"/>
              <a:pPr>
                <a:defRPr/>
              </a:pPr>
              <a:t>30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44038" name="Object 5"/>
          <p:cNvGraphicFramePr>
            <a:graphicFrameLocks noChangeAspect="1"/>
          </p:cNvGraphicFramePr>
          <p:nvPr/>
        </p:nvGraphicFramePr>
        <p:xfrm>
          <a:off x="157163" y="909638"/>
          <a:ext cx="10177462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Worksheet" r:id="rId5" imgW="9486900" imgH="962025" progId="Excel.Sheet.8">
                  <p:embed/>
                </p:oleObj>
              </mc:Choice>
              <mc:Fallback>
                <p:oleObj name="Worksheet" r:id="rId5" imgW="9486900" imgH="962025" progId="Excel.Shee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909638"/>
                        <a:ext cx="10177462" cy="130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0" y="152400"/>
            <a:ext cx="9144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 startAt="3"/>
            </a:pPr>
            <a:r>
              <a:rPr lang="en-US" sz="2800" b="1">
                <a:solidFill>
                  <a:srgbClr val="1204C6"/>
                </a:solidFill>
              </a:rPr>
              <a:t>On Mar. 7, collected $8,000 cash from customers    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rgbClr val="1204C6"/>
                </a:solidFill>
              </a:rPr>
              <a:t>     for services to be performed in the future.</a:t>
            </a:r>
          </a:p>
        </p:txBody>
      </p:sp>
      <p:graphicFrame>
        <p:nvGraphicFramePr>
          <p:cNvPr id="44040" name="Object 7"/>
          <p:cNvGraphicFramePr>
            <a:graphicFrameLocks noChangeAspect="1"/>
          </p:cNvGraphicFramePr>
          <p:nvPr/>
        </p:nvGraphicFramePr>
        <p:xfrm>
          <a:off x="227013" y="2286000"/>
          <a:ext cx="8688387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Worksheet" r:id="rId8" imgW="9525000" imgH="6115050" progId="Excel.Sheet.8">
                  <p:embed/>
                </p:oleObj>
              </mc:Choice>
              <mc:Fallback>
                <p:oleObj name="Worksheet" r:id="rId8" imgW="9525000" imgH="6115050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2286000"/>
                        <a:ext cx="8688387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9048" name="Line 8"/>
          <p:cNvSpPr>
            <a:spLocks noChangeShapeType="1"/>
          </p:cNvSpPr>
          <p:nvPr/>
        </p:nvSpPr>
        <p:spPr bwMode="auto">
          <a:xfrm flipH="1">
            <a:off x="1295400" y="2819400"/>
            <a:ext cx="464820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9049" name="Line 9"/>
          <p:cNvSpPr>
            <a:spLocks noChangeShapeType="1"/>
          </p:cNvSpPr>
          <p:nvPr/>
        </p:nvSpPr>
        <p:spPr bwMode="auto">
          <a:xfrm flipH="1">
            <a:off x="5562600" y="3048000"/>
            <a:ext cx="10668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8" grpId="0" animBg="1"/>
      <p:bldP spid="5990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8AC51101-D2E8-49F1-B4E9-6B04A1EB53E7}" type="slidenum">
              <a:rPr lang="en-US"/>
              <a:pPr>
                <a:defRPr/>
              </a:pPr>
              <a:t>31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45062" name="Object 5"/>
          <p:cNvGraphicFramePr>
            <a:graphicFrameLocks noChangeAspect="1"/>
          </p:cNvGraphicFramePr>
          <p:nvPr/>
        </p:nvGraphicFramePr>
        <p:xfrm>
          <a:off x="157163" y="838200"/>
          <a:ext cx="1013618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Worksheet" r:id="rId5" imgW="9448800" imgH="962025" progId="Excel.Sheet.8">
                  <p:embed/>
                </p:oleObj>
              </mc:Choice>
              <mc:Fallback>
                <p:oleObj name="Worksheet" r:id="rId5" imgW="9448800" imgH="962025" progId="Excel.Shee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838200"/>
                        <a:ext cx="10136187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0" y="3048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1204C6"/>
                </a:solidFill>
              </a:rPr>
              <a:t>4.  On April 9</a:t>
            </a:r>
            <a:r>
              <a:rPr lang="en-US" sz="2800" b="1" baseline="30000">
                <a:solidFill>
                  <a:srgbClr val="1204C6"/>
                </a:solidFill>
              </a:rPr>
              <a:t>th</a:t>
            </a:r>
            <a:r>
              <a:rPr lang="en-US" sz="2800" b="1">
                <a:solidFill>
                  <a:srgbClr val="1204C6"/>
                </a:solidFill>
              </a:rPr>
              <a:t>, collected $7,000 of the receivables.</a:t>
            </a:r>
          </a:p>
        </p:txBody>
      </p:sp>
      <p:graphicFrame>
        <p:nvGraphicFramePr>
          <p:cNvPr id="45064" name="Object 7"/>
          <p:cNvGraphicFramePr>
            <a:graphicFrameLocks noChangeAspect="1"/>
          </p:cNvGraphicFramePr>
          <p:nvPr/>
        </p:nvGraphicFramePr>
        <p:xfrm>
          <a:off x="228600" y="2286000"/>
          <a:ext cx="868838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Worksheet" r:id="rId8" imgW="9492120" imgH="6109200" progId="Excel.Sheet.8">
                  <p:embed/>
                </p:oleObj>
              </mc:Choice>
              <mc:Fallback>
                <p:oleObj name="Worksheet" r:id="rId8" imgW="9492120" imgH="6109200" progId="Excel.Shee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868838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562" name="Text Box 10"/>
          <p:cNvSpPr txBox="1">
            <a:spLocks noChangeArrowheads="1"/>
          </p:cNvSpPr>
          <p:nvPr/>
        </p:nvSpPr>
        <p:spPr bwMode="auto">
          <a:xfrm>
            <a:off x="228600" y="3429000"/>
            <a:ext cx="8686800" cy="307816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The asset CASH is increasing.  Increases in assets are recorded with DEBITS.</a:t>
            </a:r>
          </a:p>
          <a:p>
            <a:pPr>
              <a:spcBef>
                <a:spcPct val="50000"/>
              </a:spcBef>
              <a:defRPr/>
            </a:pPr>
            <a:endParaRPr lang="en-US" b="1"/>
          </a:p>
          <a:p>
            <a:pPr>
              <a:spcBef>
                <a:spcPct val="50000"/>
              </a:spcBef>
              <a:defRPr/>
            </a:pPr>
            <a:r>
              <a:rPr lang="en-US" b="1"/>
              <a:t>The asset account, ACCOUNTS RECEIVABLE, is decreasing.</a:t>
            </a:r>
            <a:r>
              <a:rPr lang="en-US"/>
              <a:t>  </a:t>
            </a:r>
            <a:r>
              <a:rPr lang="en-US" b="1"/>
              <a:t>Decreases in asset accounts are recorded with CREDITS.</a:t>
            </a:r>
          </a:p>
          <a:p>
            <a:pPr>
              <a:spcBef>
                <a:spcPct val="50000"/>
              </a:spcBef>
              <a:defRPr/>
            </a:pPr>
            <a:endParaRPr lang="en-US" b="1"/>
          </a:p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Now let’s POST from the JOURNAL to the LEDGER.</a:t>
            </a:r>
          </a:p>
          <a:p>
            <a:pPr>
              <a:spcBef>
                <a:spcPct val="50000"/>
              </a:spcBef>
              <a:defRPr/>
            </a:pPr>
            <a:endParaRPr lang="en-US" sz="24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5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5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5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5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5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5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62" grpId="0" build="p" autoUpdateAnimBg="0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D5E53C36-444F-4DB6-B0EE-62D4CE94DB3C}" type="slidenum">
              <a:rPr lang="en-US"/>
              <a:pPr>
                <a:defRPr/>
              </a:pPr>
              <a:t>32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46086" name="Object 5"/>
          <p:cNvGraphicFramePr>
            <a:graphicFrameLocks noChangeAspect="1"/>
          </p:cNvGraphicFramePr>
          <p:nvPr/>
        </p:nvGraphicFramePr>
        <p:xfrm>
          <a:off x="157163" y="838200"/>
          <a:ext cx="101663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Worksheet" r:id="rId5" imgW="9477375" imgH="962025" progId="Excel.Sheet.8">
                  <p:embed/>
                </p:oleObj>
              </mc:Choice>
              <mc:Fallback>
                <p:oleObj name="Worksheet" r:id="rId5" imgW="9477375" imgH="962025" progId="Excel.Shee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838200"/>
                        <a:ext cx="101663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0" y="3048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1204C6"/>
                </a:solidFill>
              </a:rPr>
              <a:t>4.  On April 9</a:t>
            </a:r>
            <a:r>
              <a:rPr lang="en-US" sz="2800" b="1" baseline="30000">
                <a:solidFill>
                  <a:srgbClr val="1204C6"/>
                </a:solidFill>
              </a:rPr>
              <a:t>th</a:t>
            </a:r>
            <a:r>
              <a:rPr lang="en-US" sz="2800" b="1">
                <a:solidFill>
                  <a:srgbClr val="1204C6"/>
                </a:solidFill>
              </a:rPr>
              <a:t>, collected $7,000 of the receivables.</a:t>
            </a:r>
          </a:p>
        </p:txBody>
      </p:sp>
      <p:graphicFrame>
        <p:nvGraphicFramePr>
          <p:cNvPr id="46088" name="Object 7"/>
          <p:cNvGraphicFramePr>
            <a:graphicFrameLocks noChangeAspect="1"/>
          </p:cNvGraphicFramePr>
          <p:nvPr/>
        </p:nvGraphicFramePr>
        <p:xfrm>
          <a:off x="228600" y="2286000"/>
          <a:ext cx="868838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name="Worksheet" r:id="rId8" imgW="9525000" imgH="6115050" progId="Excel.Sheet.8">
                  <p:embed/>
                </p:oleObj>
              </mc:Choice>
              <mc:Fallback>
                <p:oleObj name="Worksheet" r:id="rId8" imgW="9525000" imgH="6115050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868838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1096" name="Line 8"/>
          <p:cNvSpPr>
            <a:spLocks noChangeShapeType="1"/>
          </p:cNvSpPr>
          <p:nvPr/>
        </p:nvSpPr>
        <p:spPr bwMode="auto">
          <a:xfrm flipH="1">
            <a:off x="1295400" y="2819400"/>
            <a:ext cx="464820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097" name="Line 9"/>
          <p:cNvSpPr>
            <a:spLocks noChangeShapeType="1"/>
          </p:cNvSpPr>
          <p:nvPr/>
        </p:nvSpPr>
        <p:spPr bwMode="auto">
          <a:xfrm flipH="1">
            <a:off x="3810000" y="3048000"/>
            <a:ext cx="28194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0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6" grpId="0" animBg="1"/>
      <p:bldP spid="60109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66AD2191-8B16-48A0-A152-31DF910C6A48}" type="slidenum">
              <a:rPr lang="en-US"/>
              <a:pPr>
                <a:defRPr/>
              </a:pPr>
              <a:t>33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47110" name="Object 5"/>
          <p:cNvGraphicFramePr>
            <a:graphicFrameLocks noChangeAspect="1"/>
          </p:cNvGraphicFramePr>
          <p:nvPr/>
        </p:nvGraphicFramePr>
        <p:xfrm>
          <a:off x="157163" y="838200"/>
          <a:ext cx="101473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" name="Worksheet" r:id="rId5" imgW="9458325" imgH="962025" progId="Excel.Sheet.8">
                  <p:embed/>
                </p:oleObj>
              </mc:Choice>
              <mc:Fallback>
                <p:oleObj name="Worksheet" r:id="rId5" imgW="9458325" imgH="962025" progId="Excel.Shee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838200"/>
                        <a:ext cx="101473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0" y="3810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1204C6"/>
                </a:solidFill>
              </a:rPr>
              <a:t>5.  On May 3, paid $2,000 salaries in cash.</a:t>
            </a:r>
          </a:p>
        </p:txBody>
      </p:sp>
      <p:graphicFrame>
        <p:nvGraphicFramePr>
          <p:cNvPr id="47112" name="Object 7"/>
          <p:cNvGraphicFramePr>
            <a:graphicFrameLocks noChangeAspect="1"/>
          </p:cNvGraphicFramePr>
          <p:nvPr/>
        </p:nvGraphicFramePr>
        <p:xfrm>
          <a:off x="228600" y="2286000"/>
          <a:ext cx="868838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" name="Worksheet" r:id="rId8" imgW="9525000" imgH="6115050" progId="Excel.Sheet.8">
                  <p:embed/>
                </p:oleObj>
              </mc:Choice>
              <mc:Fallback>
                <p:oleObj name="Worksheet" r:id="rId8" imgW="9525000" imgH="6115050" progId="Excel.Sheet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868838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3144" name="Line 8"/>
          <p:cNvSpPr>
            <a:spLocks noChangeShapeType="1"/>
          </p:cNvSpPr>
          <p:nvPr/>
        </p:nvSpPr>
        <p:spPr bwMode="auto">
          <a:xfrm flipH="1">
            <a:off x="1981200" y="3048000"/>
            <a:ext cx="35814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145" name="Line 9"/>
          <p:cNvSpPr>
            <a:spLocks noChangeShapeType="1"/>
          </p:cNvSpPr>
          <p:nvPr/>
        </p:nvSpPr>
        <p:spPr bwMode="auto">
          <a:xfrm>
            <a:off x="5562600" y="30480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146" name="Line 10"/>
          <p:cNvSpPr>
            <a:spLocks noChangeShapeType="1"/>
          </p:cNvSpPr>
          <p:nvPr/>
        </p:nvSpPr>
        <p:spPr bwMode="auto">
          <a:xfrm>
            <a:off x="6553200" y="2819400"/>
            <a:ext cx="190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147" name="Line 11"/>
          <p:cNvSpPr>
            <a:spLocks noChangeShapeType="1"/>
          </p:cNvSpPr>
          <p:nvPr/>
        </p:nvSpPr>
        <p:spPr bwMode="auto">
          <a:xfrm flipH="1">
            <a:off x="6324600" y="2819400"/>
            <a:ext cx="2133600" cy="281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0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44" grpId="0" animBg="1"/>
      <p:bldP spid="603145" grpId="0" animBg="1"/>
      <p:bldP spid="603146" grpId="0" animBg="1"/>
      <p:bldP spid="60314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63C5129E-E0C8-4F98-B08D-A8B0273A9697}" type="slidenum">
              <a:rPr lang="en-US"/>
              <a:pPr>
                <a:defRPr/>
              </a:pPr>
              <a:t>34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48134" name="Object 5"/>
          <p:cNvGraphicFramePr>
            <a:graphicFrameLocks noChangeAspect="1"/>
          </p:cNvGraphicFramePr>
          <p:nvPr/>
        </p:nvGraphicFramePr>
        <p:xfrm>
          <a:off x="157163" y="909638"/>
          <a:ext cx="10166350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Worksheet" r:id="rId5" imgW="9477375" imgH="962025" progId="Excel.Sheet.8">
                  <p:embed/>
                </p:oleObj>
              </mc:Choice>
              <mc:Fallback>
                <p:oleObj name="Worksheet" r:id="rId5" imgW="9477375" imgH="962025" progId="Excel.Shee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909638"/>
                        <a:ext cx="10166350" cy="130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0" y="152400"/>
            <a:ext cx="9144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  <a:buFontTx/>
              <a:buAutoNum type="arabicPeriod" startAt="6"/>
            </a:pPr>
            <a:r>
              <a:rPr lang="en-US" sz="2800" b="1">
                <a:solidFill>
                  <a:srgbClr val="1204C6"/>
                </a:solidFill>
              </a:rPr>
              <a:t>On July 1, purchased supplies by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z="2800" b="1">
                <a:solidFill>
                  <a:srgbClr val="1204C6"/>
                </a:solidFill>
              </a:rPr>
              <a:t>      paying $9,000 cash. </a:t>
            </a:r>
          </a:p>
        </p:txBody>
      </p:sp>
      <p:graphicFrame>
        <p:nvGraphicFramePr>
          <p:cNvPr id="48136" name="Object 7"/>
          <p:cNvGraphicFramePr>
            <a:graphicFrameLocks noChangeAspect="1"/>
          </p:cNvGraphicFramePr>
          <p:nvPr/>
        </p:nvGraphicFramePr>
        <p:xfrm>
          <a:off x="228600" y="2286000"/>
          <a:ext cx="868838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name="Worksheet" r:id="rId8" imgW="9525000" imgH="6115202" progId="Excel.Sheet.8">
                  <p:embed/>
                </p:oleObj>
              </mc:Choice>
              <mc:Fallback>
                <p:oleObj name="Worksheet" r:id="rId8" imgW="9525000" imgH="6115202" progId="Excel.Shee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868838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9660" name="Text Box 12"/>
          <p:cNvSpPr txBox="1">
            <a:spLocks noChangeArrowheads="1"/>
          </p:cNvSpPr>
          <p:nvPr/>
        </p:nvSpPr>
        <p:spPr bwMode="auto">
          <a:xfrm>
            <a:off x="304800" y="3429000"/>
            <a:ext cx="8610600" cy="309245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/>
              <a:t>The asset, Supplies, is increasing.  Increases in assets are recorded with DEBITS.</a:t>
            </a:r>
          </a:p>
          <a:p>
            <a:pPr>
              <a:spcBef>
                <a:spcPct val="50000"/>
              </a:spcBef>
              <a:defRPr/>
            </a:pPr>
            <a:endParaRPr lang="en-US" b="1" dirty="0"/>
          </a:p>
          <a:p>
            <a:pPr>
              <a:spcBef>
                <a:spcPct val="50000"/>
              </a:spcBef>
              <a:defRPr/>
            </a:pPr>
            <a:r>
              <a:rPr lang="en-US" b="1" dirty="0"/>
              <a:t>The asset account, CASH, is decreasing.  Decreases in asset accounts are recorded with CREDITS.</a:t>
            </a:r>
          </a:p>
          <a:p>
            <a:pPr>
              <a:spcBef>
                <a:spcPct val="50000"/>
              </a:spcBef>
              <a:defRPr/>
            </a:pPr>
            <a:endParaRPr lang="en-US" b="1" dirty="0"/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Now let’s POST from the JOURNAL to the LEDGER.</a:t>
            </a:r>
          </a:p>
          <a:p>
            <a:pPr>
              <a:spcBef>
                <a:spcPct val="50000"/>
              </a:spcBef>
              <a:defRPr/>
            </a:pPr>
            <a:endParaRPr lang="en-US" sz="10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CD967B57-BABB-41B6-B015-E741B991BED1}" type="slidenum">
              <a:rPr lang="en-US"/>
              <a:pPr>
                <a:defRPr/>
              </a:pPr>
              <a:t>35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49158" name="Object 5"/>
          <p:cNvGraphicFramePr>
            <a:graphicFrameLocks noChangeAspect="1"/>
          </p:cNvGraphicFramePr>
          <p:nvPr/>
        </p:nvGraphicFramePr>
        <p:xfrm>
          <a:off x="157163" y="909638"/>
          <a:ext cx="10126662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Worksheet" r:id="rId5" imgW="9439275" imgH="962025" progId="Excel.Sheet.8">
                  <p:embed/>
                </p:oleObj>
              </mc:Choice>
              <mc:Fallback>
                <p:oleObj name="Worksheet" r:id="rId5" imgW="9439275" imgH="962025" progId="Excel.Shee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909638"/>
                        <a:ext cx="10126662" cy="130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0" y="152400"/>
            <a:ext cx="9144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  <a:buFontTx/>
              <a:buAutoNum type="arabicPeriod" startAt="6"/>
            </a:pPr>
            <a:r>
              <a:rPr lang="en-US" sz="2800" b="1">
                <a:solidFill>
                  <a:srgbClr val="1204C6"/>
                </a:solidFill>
              </a:rPr>
              <a:t>On July 1, purchased supplies by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z="2800" b="1">
                <a:solidFill>
                  <a:srgbClr val="1204C6"/>
                </a:solidFill>
              </a:rPr>
              <a:t>      paying $9,000 cash. </a:t>
            </a:r>
          </a:p>
        </p:txBody>
      </p:sp>
      <p:graphicFrame>
        <p:nvGraphicFramePr>
          <p:cNvPr id="49160" name="Object 7"/>
          <p:cNvGraphicFramePr>
            <a:graphicFrameLocks noChangeAspect="1"/>
          </p:cNvGraphicFramePr>
          <p:nvPr/>
        </p:nvGraphicFramePr>
        <p:xfrm>
          <a:off x="228600" y="2209800"/>
          <a:ext cx="868838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Worksheet" r:id="rId8" imgW="9525000" imgH="6115202" progId="Excel.Sheet.8">
                  <p:embed/>
                </p:oleObj>
              </mc:Choice>
              <mc:Fallback>
                <p:oleObj name="Worksheet" r:id="rId8" imgW="9525000" imgH="6115202" progId="Excel.Sheet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09800"/>
                        <a:ext cx="868838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5192" name="Line 8"/>
          <p:cNvSpPr>
            <a:spLocks noChangeShapeType="1"/>
          </p:cNvSpPr>
          <p:nvPr/>
        </p:nvSpPr>
        <p:spPr bwMode="auto">
          <a:xfrm flipH="1">
            <a:off x="1981200" y="3048000"/>
            <a:ext cx="358140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3" name="Line 9"/>
          <p:cNvSpPr>
            <a:spLocks noChangeShapeType="1"/>
          </p:cNvSpPr>
          <p:nvPr/>
        </p:nvSpPr>
        <p:spPr bwMode="auto">
          <a:xfrm>
            <a:off x="5562600" y="30480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4" name="Line 10"/>
          <p:cNvSpPr>
            <a:spLocks noChangeShapeType="1"/>
          </p:cNvSpPr>
          <p:nvPr/>
        </p:nvSpPr>
        <p:spPr bwMode="auto">
          <a:xfrm>
            <a:off x="4114800" y="28194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5" name="Line 11"/>
          <p:cNvSpPr>
            <a:spLocks noChangeShapeType="1"/>
          </p:cNvSpPr>
          <p:nvPr/>
        </p:nvSpPr>
        <p:spPr bwMode="auto">
          <a:xfrm flipH="1">
            <a:off x="2667000" y="2819400"/>
            <a:ext cx="144780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0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0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92" grpId="0" animBg="1"/>
      <p:bldP spid="605193" grpId="0" animBg="1"/>
      <p:bldP spid="605194" grpId="0" animBg="1"/>
      <p:bldP spid="60519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BC9FB91C-1A0A-4F8D-A8F6-644515502544}" type="slidenum">
              <a:rPr lang="en-US"/>
              <a:pPr>
                <a:defRPr/>
              </a:pPr>
              <a:t>36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50182" name="Object 5"/>
          <p:cNvGraphicFramePr>
            <a:graphicFrameLocks noChangeAspect="1"/>
          </p:cNvGraphicFramePr>
          <p:nvPr/>
        </p:nvGraphicFramePr>
        <p:xfrm>
          <a:off x="157163" y="909638"/>
          <a:ext cx="10094912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Worksheet" r:id="rId5" imgW="9410700" imgH="962025" progId="Excel.Sheet.8">
                  <p:embed/>
                </p:oleObj>
              </mc:Choice>
              <mc:Fallback>
                <p:oleObj name="Worksheet" r:id="rId5" imgW="9410700" imgH="962025" progId="Excel.Shee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909638"/>
                        <a:ext cx="10094912" cy="130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0" y="152400"/>
            <a:ext cx="9144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US" sz="2800" b="1">
                <a:solidFill>
                  <a:srgbClr val="1204C6"/>
                </a:solidFill>
              </a:rPr>
              <a:t>7.  On Nov. 1, paid $3,000 to rent office space for the next three months. </a:t>
            </a:r>
          </a:p>
        </p:txBody>
      </p:sp>
      <p:graphicFrame>
        <p:nvGraphicFramePr>
          <p:cNvPr id="50184" name="Object 7"/>
          <p:cNvGraphicFramePr>
            <a:graphicFrameLocks noChangeAspect="1"/>
          </p:cNvGraphicFramePr>
          <p:nvPr/>
        </p:nvGraphicFramePr>
        <p:xfrm>
          <a:off x="228600" y="2286000"/>
          <a:ext cx="868838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Worksheet" r:id="rId8" imgW="9561600" imgH="6086160" progId="Excel.Sheet.8">
                  <p:embed/>
                </p:oleObj>
              </mc:Choice>
              <mc:Fallback>
                <p:oleObj name="Worksheet" r:id="rId8" imgW="9561600" imgH="6086160" progId="Excel.Shee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868838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1710" name="Text Box 14"/>
          <p:cNvSpPr txBox="1">
            <a:spLocks noChangeArrowheads="1"/>
          </p:cNvSpPr>
          <p:nvPr/>
        </p:nvSpPr>
        <p:spPr bwMode="auto">
          <a:xfrm>
            <a:off x="304800" y="3429000"/>
            <a:ext cx="8610600" cy="3063875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The asset PREPAID RENT is increasing.  Increases in assets are recorded with DEBITS.</a:t>
            </a:r>
          </a:p>
          <a:p>
            <a:pPr>
              <a:spcBef>
                <a:spcPct val="50000"/>
              </a:spcBef>
              <a:defRPr/>
            </a:pPr>
            <a:endParaRPr lang="en-US" b="1"/>
          </a:p>
          <a:p>
            <a:pPr>
              <a:spcBef>
                <a:spcPct val="50000"/>
              </a:spcBef>
              <a:defRPr/>
            </a:pPr>
            <a:r>
              <a:rPr lang="en-US" b="1"/>
              <a:t>The asset account, CASH, is decreasing.</a:t>
            </a:r>
            <a:r>
              <a:rPr lang="en-US"/>
              <a:t>  </a:t>
            </a:r>
            <a:r>
              <a:rPr lang="en-US" b="1"/>
              <a:t>Decreases in asset accounts are recorded with CREDITS.</a:t>
            </a:r>
          </a:p>
          <a:p>
            <a:pPr>
              <a:spcBef>
                <a:spcPct val="50000"/>
              </a:spcBef>
              <a:defRPr/>
            </a:pPr>
            <a:endParaRPr lang="en-US" b="1"/>
          </a:p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Now let’s POST from the JOURNAL to the LEDGER.</a:t>
            </a:r>
          </a:p>
          <a:p>
            <a:pPr>
              <a:spcBef>
                <a:spcPct val="50000"/>
              </a:spcBef>
              <a:defRPr/>
            </a:pPr>
            <a:endParaRPr lang="en-US" sz="10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7C67E653-0489-4052-9BC6-99FF2F6C94A8}" type="slidenum">
              <a:rPr lang="en-US"/>
              <a:pPr>
                <a:defRPr/>
              </a:pPr>
              <a:t>37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51206" name="Object 5"/>
          <p:cNvGraphicFramePr>
            <a:graphicFrameLocks noChangeAspect="1"/>
          </p:cNvGraphicFramePr>
          <p:nvPr/>
        </p:nvGraphicFramePr>
        <p:xfrm>
          <a:off x="157163" y="909638"/>
          <a:ext cx="10177462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Worksheet" r:id="rId5" imgW="9486900" imgH="962025" progId="Excel.Sheet.8">
                  <p:embed/>
                </p:oleObj>
              </mc:Choice>
              <mc:Fallback>
                <p:oleObj name="Worksheet" r:id="rId5" imgW="9486900" imgH="962025" progId="Excel.Sheet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909638"/>
                        <a:ext cx="10177462" cy="130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0" y="152400"/>
            <a:ext cx="9144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US" sz="2800" b="1">
                <a:solidFill>
                  <a:srgbClr val="1204C6"/>
                </a:solidFill>
              </a:rPr>
              <a:t>7.  On Nov. 1, paid $3,000 to rent office space for the next three months. </a:t>
            </a:r>
          </a:p>
        </p:txBody>
      </p:sp>
      <p:graphicFrame>
        <p:nvGraphicFramePr>
          <p:cNvPr id="51208" name="Object 7"/>
          <p:cNvGraphicFramePr>
            <a:graphicFrameLocks noChangeAspect="1"/>
          </p:cNvGraphicFramePr>
          <p:nvPr/>
        </p:nvGraphicFramePr>
        <p:xfrm>
          <a:off x="228600" y="2286000"/>
          <a:ext cx="868838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" name="Worksheet" r:id="rId8" imgW="9591675" imgH="6115050" progId="Excel.Sheet.8">
                  <p:embed/>
                </p:oleObj>
              </mc:Choice>
              <mc:Fallback>
                <p:oleObj name="Worksheet" r:id="rId8" imgW="9591675" imgH="6115050" progId="Excel.Sheet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868838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9288" name="Line 8"/>
          <p:cNvSpPr>
            <a:spLocks noChangeShapeType="1"/>
          </p:cNvSpPr>
          <p:nvPr/>
        </p:nvSpPr>
        <p:spPr bwMode="auto">
          <a:xfrm flipH="1">
            <a:off x="2133600" y="3048000"/>
            <a:ext cx="83820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9289" name="Line 9"/>
          <p:cNvSpPr>
            <a:spLocks noChangeShapeType="1"/>
          </p:cNvSpPr>
          <p:nvPr/>
        </p:nvSpPr>
        <p:spPr bwMode="auto">
          <a:xfrm>
            <a:off x="2971800" y="30480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9290" name="Line 10"/>
          <p:cNvSpPr>
            <a:spLocks noChangeShapeType="1"/>
          </p:cNvSpPr>
          <p:nvPr/>
        </p:nvSpPr>
        <p:spPr bwMode="auto">
          <a:xfrm>
            <a:off x="4876800" y="28194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9291" name="Line 11"/>
          <p:cNvSpPr>
            <a:spLocks noChangeShapeType="1"/>
          </p:cNvSpPr>
          <p:nvPr/>
        </p:nvSpPr>
        <p:spPr bwMode="auto">
          <a:xfrm flipH="1">
            <a:off x="1600200" y="2819400"/>
            <a:ext cx="3276600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9292" name="Line 12"/>
          <p:cNvSpPr>
            <a:spLocks noChangeShapeType="1"/>
          </p:cNvSpPr>
          <p:nvPr/>
        </p:nvSpPr>
        <p:spPr bwMode="auto">
          <a:xfrm flipH="1" flipV="1">
            <a:off x="1066800" y="5181600"/>
            <a:ext cx="533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0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0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0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8" grpId="0" animBg="1"/>
      <p:bldP spid="609289" grpId="0" animBg="1"/>
      <p:bldP spid="609290" grpId="0" animBg="1"/>
      <p:bldP spid="609291" grpId="0" animBg="1"/>
      <p:bldP spid="60929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4D9287B7-0A85-4381-903D-324E15663FCA}" type="slidenum">
              <a:rPr lang="en-US"/>
              <a:pPr>
                <a:defRPr/>
              </a:pPr>
              <a:t>38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505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68425" y="457200"/>
            <a:ext cx="7775575" cy="504825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Adjusting entries...</a:t>
            </a:r>
          </a:p>
        </p:txBody>
      </p:sp>
      <p:sp>
        <p:nvSpPr>
          <p:cNvPr id="45056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90600"/>
            <a:ext cx="6477000" cy="5181600"/>
          </a:xfrm>
          <a:noFill/>
        </p:spPr>
        <p:txBody>
          <a:bodyPr/>
          <a:lstStyle/>
          <a:p>
            <a:pPr eaLnBrk="1" hangingPunct="1"/>
            <a:r>
              <a:rPr lang="en-US" sz="2800" smtClean="0"/>
              <a:t>Before financial statements are prepared, </a:t>
            </a:r>
            <a:r>
              <a:rPr lang="en-US" sz="2800" smtClean="0">
                <a:solidFill>
                  <a:srgbClr val="F92E06"/>
                </a:solidFill>
              </a:rPr>
              <a:t>adjusting entries</a:t>
            </a:r>
            <a:r>
              <a:rPr lang="en-US" sz="2800" smtClean="0"/>
              <a:t> must      be </a:t>
            </a:r>
            <a:r>
              <a:rPr lang="en-US" sz="2800" smtClean="0">
                <a:solidFill>
                  <a:srgbClr val="F92E06"/>
                </a:solidFill>
              </a:rPr>
              <a:t>journalized</a:t>
            </a:r>
            <a:r>
              <a:rPr lang="en-US" sz="2800" smtClean="0"/>
              <a:t> and </a:t>
            </a:r>
            <a:r>
              <a:rPr lang="en-US" sz="2800" smtClean="0">
                <a:solidFill>
                  <a:srgbClr val="F92E06"/>
                </a:solidFill>
              </a:rPr>
              <a:t>posted</a:t>
            </a:r>
            <a:r>
              <a:rPr lang="en-US" sz="2800" smtClean="0"/>
              <a:t> to       make sure that all accounts are properly stated and that nothing    has been omitted.</a:t>
            </a:r>
          </a:p>
          <a:p>
            <a:pPr eaLnBrk="1" hangingPunct="1">
              <a:buFont typeface="Monotype Sorts" pitchFamily="2" charset="2"/>
              <a:buNone/>
            </a:pPr>
            <a:endParaRPr lang="en-US" sz="2000" smtClean="0"/>
          </a:p>
          <a:p>
            <a:pPr eaLnBrk="1" hangingPunct="1"/>
            <a:r>
              <a:rPr lang="en-US" sz="2800" smtClean="0"/>
              <a:t>Adjustments need to be made for all: </a:t>
            </a:r>
          </a:p>
          <a:p>
            <a:pPr lvl="1" eaLnBrk="1" hangingPunct="1">
              <a:buSzPct val="75000"/>
            </a:pPr>
            <a:r>
              <a:rPr lang="en-US" sz="2400" b="1" i="1" smtClean="0">
                <a:solidFill>
                  <a:srgbClr val="1204C6"/>
                </a:solidFill>
              </a:rPr>
              <a:t>Accruals</a:t>
            </a:r>
            <a:r>
              <a:rPr lang="en-US" sz="2400" b="1" i="1" smtClean="0"/>
              <a:t> (Accrued Revenues and Accrued Expenses)</a:t>
            </a:r>
            <a:endParaRPr lang="en-US" sz="2400" smtClean="0"/>
          </a:p>
          <a:p>
            <a:pPr lvl="1" eaLnBrk="1" hangingPunct="1">
              <a:buSzPct val="75000"/>
            </a:pPr>
            <a:r>
              <a:rPr lang="en-US" sz="2400" b="1" i="1" smtClean="0">
                <a:solidFill>
                  <a:srgbClr val="1204C6"/>
                </a:solidFill>
              </a:rPr>
              <a:t>Deferrals</a:t>
            </a:r>
            <a:r>
              <a:rPr lang="en-US" sz="2400" b="1" i="1" smtClean="0"/>
              <a:t> (Deferred Revenues and Deferred Expenses)</a:t>
            </a:r>
            <a:endParaRPr lang="en-US" sz="2400" smtClean="0"/>
          </a:p>
        </p:txBody>
      </p:sp>
      <p:sp>
        <p:nvSpPr>
          <p:cNvPr id="52229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31" name="Picture 7" descr="BD19559_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2895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0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605DBD33-3FD8-41D0-A9CB-8B00F180BD19}" type="slidenum">
              <a:rPr lang="en-US"/>
              <a:pPr>
                <a:defRPr/>
              </a:pPr>
              <a:t>3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5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68425" y="271463"/>
            <a:ext cx="7775575" cy="695325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 Accounting Cycle...</a:t>
            </a:r>
          </a:p>
        </p:txBody>
      </p:sp>
      <p:sp>
        <p:nvSpPr>
          <p:cNvPr id="65536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76400"/>
            <a:ext cx="7610475" cy="4495800"/>
          </a:xfrm>
          <a:noFill/>
        </p:spPr>
        <p:txBody>
          <a:bodyPr/>
          <a:lstStyle/>
          <a:p>
            <a:pPr eaLnBrk="1" hangingPunct="1"/>
            <a:r>
              <a:rPr lang="en-US" sz="2400" b="1" smtClean="0"/>
              <a:t>Transactions occur in the normal course of business.  We record them in our records with a JOURNAL ENTRY (called “</a:t>
            </a:r>
            <a:r>
              <a:rPr lang="en-US" sz="2400" b="1" smtClean="0">
                <a:solidFill>
                  <a:srgbClr val="002060"/>
                </a:solidFill>
              </a:rPr>
              <a:t>Journalizing</a:t>
            </a:r>
            <a:r>
              <a:rPr lang="en-US" sz="2400" b="1" smtClean="0"/>
              <a:t>”).</a:t>
            </a:r>
          </a:p>
          <a:p>
            <a:pPr eaLnBrk="1" hangingPunct="1"/>
            <a:r>
              <a:rPr lang="en-US" sz="2400" b="1" smtClean="0"/>
              <a:t>Journal entries are posted to the GENERAL LEDGER (called “</a:t>
            </a:r>
            <a:r>
              <a:rPr lang="en-US" sz="2400" b="1" smtClean="0">
                <a:solidFill>
                  <a:srgbClr val="002060"/>
                </a:solidFill>
              </a:rPr>
              <a:t>Posting</a:t>
            </a:r>
            <a:r>
              <a:rPr lang="en-US" sz="2400" b="1" smtClean="0"/>
              <a:t>”).</a:t>
            </a:r>
          </a:p>
          <a:p>
            <a:pPr eaLnBrk="1" hangingPunct="1"/>
            <a:r>
              <a:rPr lang="en-US" sz="2400" b="1" smtClean="0"/>
              <a:t>ADJUSTING ENTRIES are made (journalized) and posted to the </a:t>
            </a:r>
            <a:r>
              <a:rPr lang="en-US" sz="2400" b="1" smtClean="0">
                <a:solidFill>
                  <a:srgbClr val="002060"/>
                </a:solidFill>
              </a:rPr>
              <a:t>LEDGER</a:t>
            </a:r>
            <a:r>
              <a:rPr lang="en-US" sz="2400" b="1" smtClean="0"/>
              <a:t>.</a:t>
            </a:r>
          </a:p>
        </p:txBody>
      </p:sp>
      <p:graphicFrame>
        <p:nvGraphicFramePr>
          <p:cNvPr id="16389" name="Object 6"/>
          <p:cNvGraphicFramePr>
            <a:graphicFrameLocks noGrp="1"/>
          </p:cNvGraphicFramePr>
          <p:nvPr>
            <p:ph type="clipArt" sz="half" idx="4294967295"/>
          </p:nvPr>
        </p:nvGraphicFramePr>
        <p:xfrm>
          <a:off x="2971800" y="4572000"/>
          <a:ext cx="31877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Clip" r:id="rId4" imgW="4625340" imgH="1706880" progId="">
                  <p:embed/>
                </p:oleObj>
              </mc:Choice>
              <mc:Fallback>
                <p:oleObj name="Clip" r:id="rId4" imgW="4625340" imgH="1706880" progId="">
                  <p:embed/>
                  <p:pic>
                    <p:nvPicPr>
                      <p:cNvPr id="0" name="Picture 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000"/>
                        <a:ext cx="318770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67" name="Rectangle 7"/>
          <p:cNvSpPr>
            <a:spLocks noChangeArrowheads="1"/>
          </p:cNvSpPr>
          <p:nvPr/>
        </p:nvSpPr>
        <p:spPr bwMode="auto">
          <a:xfrm>
            <a:off x="685800" y="5029200"/>
            <a:ext cx="1450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rgbClr val="F92E06"/>
                </a:solidFill>
              </a:rPr>
              <a:t>Transactions</a:t>
            </a:r>
          </a:p>
        </p:txBody>
      </p:sp>
      <p:sp>
        <p:nvSpPr>
          <p:cNvPr id="655368" name="Rectangle 8"/>
          <p:cNvSpPr>
            <a:spLocks noChangeArrowheads="1"/>
          </p:cNvSpPr>
          <p:nvPr/>
        </p:nvSpPr>
        <p:spPr bwMode="auto">
          <a:xfrm>
            <a:off x="7391400" y="4953000"/>
            <a:ext cx="1447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b="1">
                <a:solidFill>
                  <a:srgbClr val="F92E06"/>
                </a:solidFill>
              </a:rPr>
              <a:t>Financial Statements</a:t>
            </a:r>
          </a:p>
        </p:txBody>
      </p:sp>
      <p:pic>
        <p:nvPicPr>
          <p:cNvPr id="655369" name="Picture 9" descr="Solid Static Left Righ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29200"/>
            <a:ext cx="9255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70" name="Picture 10" descr="Solid Static Left Righ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3000"/>
            <a:ext cx="9255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Text Box 11"/>
          <p:cNvSpPr txBox="1">
            <a:spLocks noChangeArrowheads="1"/>
          </p:cNvSpPr>
          <p:nvPr/>
        </p:nvSpPr>
        <p:spPr bwMode="auto">
          <a:xfrm>
            <a:off x="3733800" y="594360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1204C6"/>
                </a:solidFill>
              </a:rPr>
              <a:t>The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5" grpId="0" build="p" autoUpdateAnimBg="0"/>
      <p:bldP spid="655367" grpId="0" autoUpdateAnimBg="0"/>
      <p:bldP spid="655368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974C2AE3-3D74-4877-A1F3-15C1BD64600B}" type="slidenum">
              <a:rPr lang="en-US"/>
              <a:pPr>
                <a:defRPr/>
              </a:pPr>
              <a:t>39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53254" name="Object 5"/>
          <p:cNvGraphicFramePr>
            <a:graphicFrameLocks noChangeAspect="1"/>
          </p:cNvGraphicFramePr>
          <p:nvPr/>
        </p:nvGraphicFramePr>
        <p:xfrm>
          <a:off x="157163" y="909638"/>
          <a:ext cx="10147300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Worksheet" r:id="rId5" imgW="9458325" imgH="1152525" progId="Excel.Sheet.8">
                  <p:embed/>
                </p:oleObj>
              </mc:Choice>
              <mc:Fallback>
                <p:oleObj name="Worksheet" r:id="rId5" imgW="9458325" imgH="1152525" progId="Excel.Shee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909638"/>
                        <a:ext cx="10147300" cy="130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5" name="Text Box 6"/>
          <p:cNvSpPr txBox="1">
            <a:spLocks noChangeArrowheads="1"/>
          </p:cNvSpPr>
          <p:nvPr/>
        </p:nvSpPr>
        <p:spPr bwMode="auto">
          <a:xfrm>
            <a:off x="0" y="152400"/>
            <a:ext cx="9144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US" sz="2800" b="1">
                <a:solidFill>
                  <a:srgbClr val="1204C6"/>
                </a:solidFill>
              </a:rPr>
              <a:t>8.  Year-end adjustment recognizing ¼ of services required by transaction #3 have been performed. </a:t>
            </a:r>
          </a:p>
        </p:txBody>
      </p:sp>
      <p:graphicFrame>
        <p:nvGraphicFramePr>
          <p:cNvPr id="53256" name="Object 7"/>
          <p:cNvGraphicFramePr>
            <a:graphicFrameLocks noChangeAspect="1"/>
          </p:cNvGraphicFramePr>
          <p:nvPr/>
        </p:nvGraphicFramePr>
        <p:xfrm>
          <a:off x="228600" y="2286000"/>
          <a:ext cx="868838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Worksheet" r:id="rId8" imgW="9606240" imgH="6109200" progId="Excel.Sheet.8">
                  <p:embed/>
                </p:oleObj>
              </mc:Choice>
              <mc:Fallback>
                <p:oleObj name="Worksheet" r:id="rId8" imgW="9606240" imgH="6109200" progId="Excel.Shee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868838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4783" name="Text Box 15"/>
          <p:cNvSpPr txBox="1">
            <a:spLocks noChangeArrowheads="1"/>
          </p:cNvSpPr>
          <p:nvPr/>
        </p:nvSpPr>
        <p:spPr bwMode="auto">
          <a:xfrm>
            <a:off x="304800" y="3429000"/>
            <a:ext cx="8686800" cy="3063875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The liability account, UNEARNED SERVICE REVENUE, is decreasing.  Decreases in liabilities are recorded with DEBITS.</a:t>
            </a:r>
          </a:p>
          <a:p>
            <a:pPr>
              <a:spcBef>
                <a:spcPct val="50000"/>
              </a:spcBef>
              <a:defRPr/>
            </a:pPr>
            <a:endParaRPr lang="en-US" b="1"/>
          </a:p>
          <a:p>
            <a:pPr>
              <a:spcBef>
                <a:spcPct val="50000"/>
              </a:spcBef>
              <a:defRPr/>
            </a:pPr>
            <a:r>
              <a:rPr lang="en-US" b="1"/>
              <a:t>The revenue account, SERVICE REVENUE, is increasing.</a:t>
            </a:r>
            <a:r>
              <a:rPr lang="en-US"/>
              <a:t>  </a:t>
            </a:r>
            <a:r>
              <a:rPr lang="en-US" b="1"/>
              <a:t>Increases in revenue accounts are recorded with CREDITS.</a:t>
            </a:r>
          </a:p>
          <a:p>
            <a:pPr>
              <a:spcBef>
                <a:spcPct val="50000"/>
              </a:spcBef>
              <a:defRPr/>
            </a:pPr>
            <a:endParaRPr lang="en-US" b="1"/>
          </a:p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Now let’s POST from the JOURNAL to the LEDGER.</a:t>
            </a:r>
          </a:p>
          <a:p>
            <a:pPr>
              <a:spcBef>
                <a:spcPct val="50000"/>
              </a:spcBef>
              <a:defRPr/>
            </a:pPr>
            <a:endParaRPr lang="en-US" sz="10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2BE8C9D3-DBEF-4D25-B156-ACA94776CC26}" type="slidenum">
              <a:rPr lang="en-US"/>
              <a:pPr>
                <a:defRPr/>
              </a:pPr>
              <a:t>40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54278" name="Object 5"/>
          <p:cNvGraphicFramePr>
            <a:graphicFrameLocks noChangeAspect="1"/>
          </p:cNvGraphicFramePr>
          <p:nvPr/>
        </p:nvGraphicFramePr>
        <p:xfrm>
          <a:off x="157163" y="909638"/>
          <a:ext cx="10085387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9" name="Worksheet" r:id="rId5" imgW="9401175" imgH="1152525" progId="Excel.Sheet.8">
                  <p:embed/>
                </p:oleObj>
              </mc:Choice>
              <mc:Fallback>
                <p:oleObj name="Worksheet" r:id="rId5" imgW="9401175" imgH="1152525" progId="Excel.Shee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909638"/>
                        <a:ext cx="10085387" cy="130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9" name="Text Box 6"/>
          <p:cNvSpPr txBox="1">
            <a:spLocks noChangeArrowheads="1"/>
          </p:cNvSpPr>
          <p:nvPr/>
        </p:nvSpPr>
        <p:spPr bwMode="auto">
          <a:xfrm>
            <a:off x="0" y="152400"/>
            <a:ext cx="9144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</a:pPr>
            <a:r>
              <a:rPr lang="en-US" sz="2800" b="1">
                <a:solidFill>
                  <a:srgbClr val="1204C6"/>
                </a:solidFill>
              </a:rPr>
              <a:t>8.  Year-end adjustment recognizing ¼ of services required by transaction #3 have been performed. </a:t>
            </a:r>
          </a:p>
        </p:txBody>
      </p:sp>
      <p:graphicFrame>
        <p:nvGraphicFramePr>
          <p:cNvPr id="54280" name="Object 7"/>
          <p:cNvGraphicFramePr>
            <a:graphicFrameLocks noChangeAspect="1"/>
          </p:cNvGraphicFramePr>
          <p:nvPr/>
        </p:nvGraphicFramePr>
        <p:xfrm>
          <a:off x="228600" y="2286000"/>
          <a:ext cx="868838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0" name="Worksheet" r:id="rId8" imgW="9639300" imgH="6115050" progId="Excel.Sheet.8">
                  <p:embed/>
                </p:oleObj>
              </mc:Choice>
              <mc:Fallback>
                <p:oleObj name="Worksheet" r:id="rId8" imgW="9639300" imgH="6115050" progId="Excel.Sheet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868838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36" name="Line 8"/>
          <p:cNvSpPr>
            <a:spLocks noChangeShapeType="1"/>
          </p:cNvSpPr>
          <p:nvPr/>
        </p:nvSpPr>
        <p:spPr bwMode="auto">
          <a:xfrm flipH="1">
            <a:off x="7315200" y="3048000"/>
            <a:ext cx="10668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1337" name="Line 9"/>
          <p:cNvSpPr>
            <a:spLocks noChangeShapeType="1"/>
          </p:cNvSpPr>
          <p:nvPr/>
        </p:nvSpPr>
        <p:spPr bwMode="auto">
          <a:xfrm>
            <a:off x="7315200" y="30480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1338" name="Line 10"/>
          <p:cNvSpPr>
            <a:spLocks noChangeShapeType="1"/>
          </p:cNvSpPr>
          <p:nvPr/>
        </p:nvSpPr>
        <p:spPr bwMode="auto">
          <a:xfrm flipH="1">
            <a:off x="5334000" y="2971800"/>
            <a:ext cx="9906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1339" name="Line 11"/>
          <p:cNvSpPr>
            <a:spLocks noChangeShapeType="1"/>
          </p:cNvSpPr>
          <p:nvPr/>
        </p:nvSpPr>
        <p:spPr bwMode="auto">
          <a:xfrm flipH="1" flipV="1">
            <a:off x="4572000" y="4267200"/>
            <a:ext cx="762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6" grpId="0" animBg="1"/>
      <p:bldP spid="611337" grpId="0" animBg="1"/>
      <p:bldP spid="611338" grpId="0" animBg="1"/>
      <p:bldP spid="61133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C7847569-6051-47C8-A2BF-7AB53D3B660D}" type="slidenum">
              <a:rPr lang="en-US"/>
              <a:pPr>
                <a:defRPr/>
              </a:pPr>
              <a:t>41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55302" name="Object 5"/>
          <p:cNvGraphicFramePr>
            <a:graphicFrameLocks noChangeAspect="1"/>
          </p:cNvGraphicFramePr>
          <p:nvPr/>
        </p:nvGraphicFramePr>
        <p:xfrm>
          <a:off x="157163" y="909638"/>
          <a:ext cx="10002837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Worksheet" r:id="rId5" imgW="9324975" imgH="962025" progId="Excel.Sheet.8">
                  <p:embed/>
                </p:oleObj>
              </mc:Choice>
              <mc:Fallback>
                <p:oleObj name="Worksheet" r:id="rId5" imgW="9324975" imgH="962025" progId="Excel.Shee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909638"/>
                        <a:ext cx="10002837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0" y="15240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sz="2800" b="1">
                <a:solidFill>
                  <a:srgbClr val="1204C6"/>
                </a:solidFill>
              </a:rPr>
              <a:t>	9.  </a:t>
            </a:r>
            <a:r>
              <a:rPr lang="en-US" sz="2400" b="1">
                <a:solidFill>
                  <a:srgbClr val="1204C6"/>
                </a:solidFill>
              </a:rPr>
              <a:t>A physical count reveals that there are $8,000 of supplies left over.  Supplies of $1,000 were used.  </a:t>
            </a:r>
          </a:p>
        </p:txBody>
      </p:sp>
      <p:graphicFrame>
        <p:nvGraphicFramePr>
          <p:cNvPr id="55304" name="Object 7"/>
          <p:cNvGraphicFramePr>
            <a:graphicFrameLocks noChangeAspect="1"/>
          </p:cNvGraphicFramePr>
          <p:nvPr/>
        </p:nvGraphicFramePr>
        <p:xfrm>
          <a:off x="228600" y="2286000"/>
          <a:ext cx="868838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Worksheet" r:id="rId8" imgW="9648825" imgH="6115050" progId="Excel.Sheet.8">
                  <p:embed/>
                </p:oleObj>
              </mc:Choice>
              <mc:Fallback>
                <p:oleObj name="Worksheet" r:id="rId8" imgW="9648825" imgH="6115050" progId="Excel.Shee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868838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29" name="Text Box 13"/>
          <p:cNvSpPr txBox="1">
            <a:spLocks noChangeArrowheads="1"/>
          </p:cNvSpPr>
          <p:nvPr/>
        </p:nvSpPr>
        <p:spPr bwMode="auto">
          <a:xfrm>
            <a:off x="304800" y="3429000"/>
            <a:ext cx="8610600" cy="318611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/>
              <a:t>The expense account, SUPPLIES EXPENSE, is increasing.  Increases in expenses are recorded with DEBITS.</a:t>
            </a:r>
          </a:p>
          <a:p>
            <a:pPr>
              <a:spcBef>
                <a:spcPct val="50000"/>
              </a:spcBef>
              <a:defRPr/>
            </a:pPr>
            <a:endParaRPr lang="en-US" b="1" dirty="0"/>
          </a:p>
          <a:p>
            <a:pPr>
              <a:spcBef>
                <a:spcPct val="50000"/>
              </a:spcBef>
              <a:defRPr/>
            </a:pPr>
            <a:endParaRPr lang="en-US" sz="1000" b="1" dirty="0"/>
          </a:p>
          <a:p>
            <a:pPr>
              <a:spcBef>
                <a:spcPct val="50000"/>
              </a:spcBef>
              <a:defRPr/>
            </a:pPr>
            <a:r>
              <a:rPr lang="en-US" b="1" dirty="0"/>
              <a:t>The asset account, SUPPLIES, is decreasing.</a:t>
            </a:r>
            <a:r>
              <a:rPr lang="en-US" dirty="0"/>
              <a:t>  </a:t>
            </a:r>
            <a:r>
              <a:rPr lang="en-US" b="1" dirty="0"/>
              <a:t>Decreases in asset accounts are recorded with CREDITS.</a:t>
            </a:r>
          </a:p>
          <a:p>
            <a:pPr>
              <a:spcBef>
                <a:spcPct val="50000"/>
              </a:spcBef>
              <a:defRPr/>
            </a:pPr>
            <a:endParaRPr lang="en-US" sz="800" b="1" dirty="0">
              <a:solidFill>
                <a:srgbClr val="1204C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sz="800" b="1" dirty="0">
              <a:solidFill>
                <a:srgbClr val="1204C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sz="800" b="1" dirty="0">
              <a:solidFill>
                <a:srgbClr val="1204C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Now let’s POST from the JOURNAL to the LEDGER.</a:t>
            </a:r>
            <a:endParaRPr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6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6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6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6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6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6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ABDB0179-4781-462E-9883-E95B055D31DF}" type="slidenum">
              <a:rPr lang="en-US"/>
              <a:pPr>
                <a:defRPr/>
              </a:pPr>
              <a:t>42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56326" name="Object 5"/>
          <p:cNvGraphicFramePr>
            <a:graphicFrameLocks noChangeAspect="1"/>
          </p:cNvGraphicFramePr>
          <p:nvPr/>
        </p:nvGraphicFramePr>
        <p:xfrm>
          <a:off x="157163" y="909638"/>
          <a:ext cx="99631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6" name="Worksheet" r:id="rId5" imgW="9286875" imgH="962025" progId="Excel.Sheet.8">
                  <p:embed/>
                </p:oleObj>
              </mc:Choice>
              <mc:Fallback>
                <p:oleObj name="Worksheet" r:id="rId5" imgW="9286875" imgH="962025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909638"/>
                        <a:ext cx="9963150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0" y="15240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sz="2800" b="1">
                <a:solidFill>
                  <a:srgbClr val="1204C6"/>
                </a:solidFill>
              </a:rPr>
              <a:t>	9. </a:t>
            </a:r>
            <a:r>
              <a:rPr lang="en-US" sz="2400" b="1">
                <a:solidFill>
                  <a:srgbClr val="1204C6"/>
                </a:solidFill>
              </a:rPr>
              <a:t>A physical count reveals that there are $8,000 of supplies left over.  Supplies of $1,000 were used.</a:t>
            </a:r>
          </a:p>
        </p:txBody>
      </p:sp>
      <p:graphicFrame>
        <p:nvGraphicFramePr>
          <p:cNvPr id="56328" name="Object 7"/>
          <p:cNvGraphicFramePr>
            <a:graphicFrameLocks noChangeAspect="1"/>
          </p:cNvGraphicFramePr>
          <p:nvPr/>
        </p:nvGraphicFramePr>
        <p:xfrm>
          <a:off x="228600" y="2286000"/>
          <a:ext cx="868838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7" name="Worksheet" r:id="rId8" imgW="9648825" imgH="6115050" progId="Excel.Sheet.8">
                  <p:embed/>
                </p:oleObj>
              </mc:Choice>
              <mc:Fallback>
                <p:oleObj name="Worksheet" r:id="rId8" imgW="9648825" imgH="6115050" progId="Excel.Shee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868838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3384" name="Line 8"/>
          <p:cNvSpPr>
            <a:spLocks noChangeShapeType="1"/>
          </p:cNvSpPr>
          <p:nvPr/>
        </p:nvSpPr>
        <p:spPr bwMode="auto">
          <a:xfrm>
            <a:off x="7696200" y="2819400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385" name="Line 9"/>
          <p:cNvSpPr>
            <a:spLocks noChangeShapeType="1"/>
          </p:cNvSpPr>
          <p:nvPr/>
        </p:nvSpPr>
        <p:spPr bwMode="auto">
          <a:xfrm>
            <a:off x="6629400" y="28194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386" name="Line 10"/>
          <p:cNvSpPr>
            <a:spLocks noChangeShapeType="1"/>
          </p:cNvSpPr>
          <p:nvPr/>
        </p:nvSpPr>
        <p:spPr bwMode="auto">
          <a:xfrm flipH="1">
            <a:off x="3810000" y="3048000"/>
            <a:ext cx="281940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4" grpId="0" animBg="1"/>
      <p:bldP spid="613385" grpId="0" animBg="1"/>
      <p:bldP spid="61338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35AF48BA-FAF7-4DCE-BBB5-BE75F9128084}" type="slidenum">
              <a:rPr lang="en-US"/>
              <a:pPr>
                <a:defRPr/>
              </a:pPr>
              <a:t>43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57350" name="Object 5"/>
          <p:cNvGraphicFramePr>
            <a:graphicFrameLocks noChangeAspect="1"/>
          </p:cNvGraphicFramePr>
          <p:nvPr/>
        </p:nvGraphicFramePr>
        <p:xfrm>
          <a:off x="157163" y="909638"/>
          <a:ext cx="9982200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Worksheet" r:id="rId5" imgW="9305925" imgH="1162050" progId="Excel.Sheet.8">
                  <p:embed/>
                </p:oleObj>
              </mc:Choice>
              <mc:Fallback>
                <p:oleObj name="Worksheet" r:id="rId5" imgW="9305925" imgH="1162050" progId="Excel.Shee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909638"/>
                        <a:ext cx="9982200" cy="130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Text Box 6"/>
          <p:cNvSpPr txBox="1">
            <a:spLocks noChangeArrowheads="1"/>
          </p:cNvSpPr>
          <p:nvPr/>
        </p:nvSpPr>
        <p:spPr bwMode="auto">
          <a:xfrm>
            <a:off x="0" y="152400"/>
            <a:ext cx="9144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sz="2800" b="1">
                <a:solidFill>
                  <a:srgbClr val="1204C6"/>
                </a:solidFill>
              </a:rPr>
              <a:t>	10.  </a:t>
            </a:r>
            <a:r>
              <a:rPr lang="en-US" sz="2400" b="1">
                <a:solidFill>
                  <a:srgbClr val="1204C6"/>
                </a:solidFill>
              </a:rPr>
              <a:t>Year-end rent adjustment.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sz="2400" b="1">
                <a:solidFill>
                  <a:srgbClr val="1204C6"/>
                </a:solidFill>
              </a:rPr>
              <a:t>	$3000/3 Mo. = $1,000/mo.  Nov. &amp; Dec. expired =$2,000. </a:t>
            </a:r>
          </a:p>
        </p:txBody>
      </p:sp>
      <p:graphicFrame>
        <p:nvGraphicFramePr>
          <p:cNvPr id="57352" name="Object 7"/>
          <p:cNvGraphicFramePr>
            <a:graphicFrameLocks noChangeAspect="1"/>
          </p:cNvGraphicFramePr>
          <p:nvPr/>
        </p:nvGraphicFramePr>
        <p:xfrm>
          <a:off x="228600" y="2286000"/>
          <a:ext cx="868838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9" name="Worksheet" r:id="rId8" imgW="9663120" imgH="6109200" progId="Excel.Sheet.8">
                  <p:embed/>
                </p:oleObj>
              </mc:Choice>
              <mc:Fallback>
                <p:oleObj name="Worksheet" r:id="rId8" imgW="9663120" imgH="6109200" progId="Excel.Shee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868838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7" name="Text Box 13"/>
          <p:cNvSpPr txBox="1">
            <a:spLocks noChangeArrowheads="1"/>
          </p:cNvSpPr>
          <p:nvPr/>
        </p:nvSpPr>
        <p:spPr bwMode="auto">
          <a:xfrm>
            <a:off x="304800" y="3429000"/>
            <a:ext cx="8610600" cy="3063875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The expense account, RENT EXPENSE, is increasing.  Increases in expenses are recorded with DEBITS.</a:t>
            </a:r>
          </a:p>
          <a:p>
            <a:pPr>
              <a:spcBef>
                <a:spcPct val="50000"/>
              </a:spcBef>
              <a:defRPr/>
            </a:pPr>
            <a:endParaRPr lang="en-US" b="1"/>
          </a:p>
          <a:p>
            <a:pPr>
              <a:spcBef>
                <a:spcPct val="50000"/>
              </a:spcBef>
              <a:defRPr/>
            </a:pPr>
            <a:r>
              <a:rPr lang="en-US" b="1"/>
              <a:t>The asset account, PREPAID RENT, is decreasing.</a:t>
            </a:r>
            <a:r>
              <a:rPr lang="en-US"/>
              <a:t>  </a:t>
            </a:r>
            <a:r>
              <a:rPr lang="en-US" b="1"/>
              <a:t>Decreases in assets are recorded with CREDITS.</a:t>
            </a:r>
          </a:p>
          <a:p>
            <a:pPr>
              <a:spcBef>
                <a:spcPct val="50000"/>
              </a:spcBef>
              <a:defRPr/>
            </a:pPr>
            <a:endParaRPr lang="en-US" b="1"/>
          </a:p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Now let’s POST from the JOURNAL to the LEDGER.</a:t>
            </a:r>
          </a:p>
          <a:p>
            <a:pPr>
              <a:spcBef>
                <a:spcPct val="50000"/>
              </a:spcBef>
              <a:defRPr/>
            </a:pPr>
            <a:endParaRPr lang="en-US" sz="10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8A2AB168-9B87-4225-BC93-9904C083D373}" type="slidenum">
              <a:rPr lang="en-US"/>
              <a:pPr>
                <a:defRPr/>
              </a:pPr>
              <a:t>44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58374" name="Object 5"/>
          <p:cNvGraphicFramePr>
            <a:graphicFrameLocks noChangeAspect="1"/>
          </p:cNvGraphicFramePr>
          <p:nvPr/>
        </p:nvGraphicFramePr>
        <p:xfrm>
          <a:off x="157163" y="909638"/>
          <a:ext cx="9993312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Worksheet" r:id="rId5" imgW="9315450" imgH="1162050" progId="Excel.Sheet.8">
                  <p:embed/>
                </p:oleObj>
              </mc:Choice>
              <mc:Fallback>
                <p:oleObj name="Worksheet" r:id="rId5" imgW="9315450" imgH="1162050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909638"/>
                        <a:ext cx="9993312" cy="130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0" y="152400"/>
            <a:ext cx="9144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sz="2800" b="1">
                <a:solidFill>
                  <a:srgbClr val="1204C6"/>
                </a:solidFill>
              </a:rPr>
              <a:t>	10.  </a:t>
            </a:r>
            <a:r>
              <a:rPr lang="en-US" sz="2400" b="1">
                <a:solidFill>
                  <a:srgbClr val="1204C6"/>
                </a:solidFill>
              </a:rPr>
              <a:t>Year-end rent adjustment.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sz="2400" b="1">
                <a:solidFill>
                  <a:srgbClr val="1204C6"/>
                </a:solidFill>
              </a:rPr>
              <a:t>	$3000/3 Mo. = $1,000/mo.  Nov. &amp; Dec. expired =$2,000. </a:t>
            </a:r>
          </a:p>
        </p:txBody>
      </p:sp>
      <p:graphicFrame>
        <p:nvGraphicFramePr>
          <p:cNvPr id="58376" name="Object 7"/>
          <p:cNvGraphicFramePr>
            <a:graphicFrameLocks noChangeAspect="1"/>
          </p:cNvGraphicFramePr>
          <p:nvPr/>
        </p:nvGraphicFramePr>
        <p:xfrm>
          <a:off x="228600" y="2286000"/>
          <a:ext cx="868838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" name="Worksheet" r:id="rId8" imgW="9696450" imgH="6115050" progId="Excel.Sheet.8">
                  <p:embed/>
                </p:oleObj>
              </mc:Choice>
              <mc:Fallback>
                <p:oleObj name="Worksheet" r:id="rId8" imgW="9696450" imgH="6115050" progId="Excel.Shee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868838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32" name="Line 8"/>
          <p:cNvSpPr>
            <a:spLocks noChangeShapeType="1"/>
          </p:cNvSpPr>
          <p:nvPr/>
        </p:nvSpPr>
        <p:spPr bwMode="auto">
          <a:xfrm>
            <a:off x="6629400" y="28194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33" name="Line 9"/>
          <p:cNvSpPr>
            <a:spLocks noChangeShapeType="1"/>
          </p:cNvSpPr>
          <p:nvPr/>
        </p:nvSpPr>
        <p:spPr bwMode="auto">
          <a:xfrm>
            <a:off x="7696200" y="2819400"/>
            <a:ext cx="228600" cy="2743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34" name="Line 10"/>
          <p:cNvSpPr>
            <a:spLocks noChangeShapeType="1"/>
          </p:cNvSpPr>
          <p:nvPr/>
        </p:nvSpPr>
        <p:spPr bwMode="auto">
          <a:xfrm flipH="1">
            <a:off x="2133600" y="3048000"/>
            <a:ext cx="449580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32" grpId="0" animBg="1"/>
      <p:bldP spid="615433" grpId="0" animBg="1"/>
      <p:bldP spid="61543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A9A71927-E573-4F71-A890-4AC02204B046}" type="slidenum">
              <a:rPr lang="en-US"/>
              <a:pPr>
                <a:defRPr/>
              </a:pPr>
              <a:t>45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59398" name="Object 5"/>
          <p:cNvGraphicFramePr>
            <a:graphicFrameLocks noChangeAspect="1"/>
          </p:cNvGraphicFramePr>
          <p:nvPr/>
        </p:nvGraphicFramePr>
        <p:xfrm>
          <a:off x="157163" y="838200"/>
          <a:ext cx="103314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6" name="Worksheet" r:id="rId5" imgW="9629775" imgH="971550" progId="Excel.Sheet.8">
                  <p:embed/>
                </p:oleObj>
              </mc:Choice>
              <mc:Fallback>
                <p:oleObj name="Worksheet" r:id="rId5" imgW="9629775" imgH="971550" progId="Excel.Shee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838200"/>
                        <a:ext cx="103314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Text Box 6"/>
          <p:cNvSpPr txBox="1">
            <a:spLocks noChangeArrowheads="1"/>
          </p:cNvSpPr>
          <p:nvPr/>
        </p:nvSpPr>
        <p:spPr bwMode="auto">
          <a:xfrm>
            <a:off x="0" y="381000"/>
            <a:ext cx="9144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sz="2800" b="1">
                <a:solidFill>
                  <a:srgbClr val="1204C6"/>
                </a:solidFill>
              </a:rPr>
              <a:t>11.  Year-end adjustment to accrue $600 salaries.</a:t>
            </a:r>
          </a:p>
        </p:txBody>
      </p:sp>
      <p:graphicFrame>
        <p:nvGraphicFramePr>
          <p:cNvPr id="59400" name="Object 7"/>
          <p:cNvGraphicFramePr>
            <a:graphicFrameLocks noChangeAspect="1"/>
          </p:cNvGraphicFramePr>
          <p:nvPr/>
        </p:nvGraphicFramePr>
        <p:xfrm>
          <a:off x="228600" y="2286000"/>
          <a:ext cx="868838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7" name="Worksheet" r:id="rId8" imgW="9663120" imgH="6109200" progId="Excel.Sheet.8">
                  <p:embed/>
                </p:oleObj>
              </mc:Choice>
              <mc:Fallback>
                <p:oleObj name="Worksheet" r:id="rId8" imgW="9663120" imgH="6109200" progId="Excel.Shee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868838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3" name="Text Box 11"/>
          <p:cNvSpPr txBox="1">
            <a:spLocks noChangeArrowheads="1"/>
          </p:cNvSpPr>
          <p:nvPr/>
        </p:nvSpPr>
        <p:spPr bwMode="auto">
          <a:xfrm>
            <a:off x="304800" y="3429000"/>
            <a:ext cx="8610600" cy="3063875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The expense account, SALARIES EXPENSE is increasing.  Increases in expenses are recorded with DEBITS.</a:t>
            </a:r>
          </a:p>
          <a:p>
            <a:pPr>
              <a:spcBef>
                <a:spcPct val="50000"/>
              </a:spcBef>
              <a:defRPr/>
            </a:pPr>
            <a:endParaRPr lang="en-US" b="1"/>
          </a:p>
          <a:p>
            <a:pPr>
              <a:spcBef>
                <a:spcPct val="50000"/>
              </a:spcBef>
              <a:defRPr/>
            </a:pPr>
            <a:r>
              <a:rPr lang="en-US" b="1"/>
              <a:t>The liability account, SALARIES PAYABLE, is increasing.</a:t>
            </a:r>
            <a:r>
              <a:rPr lang="en-US"/>
              <a:t>  </a:t>
            </a:r>
            <a:r>
              <a:rPr lang="en-US" b="1"/>
              <a:t>Increases in liability accounts are recorded with CREDITS.</a:t>
            </a:r>
          </a:p>
          <a:p>
            <a:pPr>
              <a:spcBef>
                <a:spcPct val="50000"/>
              </a:spcBef>
              <a:defRPr/>
            </a:pPr>
            <a:endParaRPr lang="en-US" b="1"/>
          </a:p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Now let’s POST from the JOURNAL to the LEDGER.</a:t>
            </a:r>
          </a:p>
          <a:p>
            <a:pPr>
              <a:spcBef>
                <a:spcPct val="50000"/>
              </a:spcBef>
              <a:defRPr/>
            </a:pPr>
            <a:endParaRPr lang="en-US" sz="10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FC9677EB-8F30-4AD2-AD3D-42438013A829}" type="slidenum">
              <a:rPr lang="en-US"/>
              <a:pPr>
                <a:defRPr/>
              </a:pPr>
              <a:t>46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60422" name="Object 5"/>
          <p:cNvGraphicFramePr>
            <a:graphicFrameLocks noChangeAspect="1"/>
          </p:cNvGraphicFramePr>
          <p:nvPr/>
        </p:nvGraphicFramePr>
        <p:xfrm>
          <a:off x="157163" y="909638"/>
          <a:ext cx="97980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2" name="Worksheet" r:id="rId5" imgW="9134475" imgH="971550" progId="Excel.Sheet.8">
                  <p:embed/>
                </p:oleObj>
              </mc:Choice>
              <mc:Fallback>
                <p:oleObj name="Worksheet" r:id="rId5" imgW="9134475" imgH="971550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909638"/>
                        <a:ext cx="9798050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0" y="381000"/>
            <a:ext cx="9144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sz="2800" b="1">
                <a:solidFill>
                  <a:srgbClr val="1204C6"/>
                </a:solidFill>
              </a:rPr>
              <a:t>11.  Year-end adjustment to accrue $600 salaries.</a:t>
            </a:r>
          </a:p>
        </p:txBody>
      </p:sp>
      <p:graphicFrame>
        <p:nvGraphicFramePr>
          <p:cNvPr id="60424" name="Object 7"/>
          <p:cNvGraphicFramePr>
            <a:graphicFrameLocks noChangeAspect="1"/>
          </p:cNvGraphicFramePr>
          <p:nvPr/>
        </p:nvGraphicFramePr>
        <p:xfrm>
          <a:off x="228600" y="2286000"/>
          <a:ext cx="868838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3" name="Worksheet" r:id="rId8" imgW="9696450" imgH="6115050" progId="Excel.Sheet.8">
                  <p:embed/>
                </p:oleObj>
              </mc:Choice>
              <mc:Fallback>
                <p:oleObj name="Worksheet" r:id="rId8" imgW="9696450" imgH="6115050" progId="Excel.Shee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868838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480" name="Line 8"/>
          <p:cNvSpPr>
            <a:spLocks noChangeShapeType="1"/>
          </p:cNvSpPr>
          <p:nvPr/>
        </p:nvSpPr>
        <p:spPr bwMode="auto">
          <a:xfrm>
            <a:off x="6629400" y="28194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81" name="Line 9"/>
          <p:cNvSpPr>
            <a:spLocks noChangeShapeType="1"/>
          </p:cNvSpPr>
          <p:nvPr/>
        </p:nvSpPr>
        <p:spPr bwMode="auto">
          <a:xfrm flipH="1">
            <a:off x="6705600" y="2819400"/>
            <a:ext cx="1371600" cy="3200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82" name="Line 10"/>
          <p:cNvSpPr>
            <a:spLocks noChangeShapeType="1"/>
          </p:cNvSpPr>
          <p:nvPr/>
        </p:nvSpPr>
        <p:spPr bwMode="auto">
          <a:xfrm flipH="1">
            <a:off x="5638800" y="3048000"/>
            <a:ext cx="114300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80" grpId="0" animBg="1"/>
      <p:bldP spid="617481" grpId="0" animBg="1"/>
      <p:bldP spid="61748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B723A2C4-E63E-4687-8DE9-FC3352179048}" type="slidenum">
              <a:rPr lang="en-US"/>
              <a:pPr>
                <a:defRPr/>
              </a:pPr>
              <a:t>47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61446" name="Object 5"/>
          <p:cNvGraphicFramePr>
            <a:graphicFrameLocks noChangeAspect="1"/>
          </p:cNvGraphicFramePr>
          <p:nvPr/>
        </p:nvGraphicFramePr>
        <p:xfrm>
          <a:off x="228600" y="2286000"/>
          <a:ext cx="868838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3" name="Worksheet" r:id="rId5" imgW="9896475" imgH="6153150" progId="Excel.Sheet.8">
                  <p:embed/>
                </p:oleObj>
              </mc:Choice>
              <mc:Fallback>
                <p:oleObj name="Worksheet" r:id="rId5" imgW="9896475" imgH="6153150" progId="Excel.Shee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868838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26" name="Line 6"/>
          <p:cNvSpPr>
            <a:spLocks noChangeShapeType="1"/>
          </p:cNvSpPr>
          <p:nvPr/>
        </p:nvSpPr>
        <p:spPr bwMode="auto">
          <a:xfrm>
            <a:off x="6629400" y="28194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527" name="Line 7"/>
          <p:cNvSpPr>
            <a:spLocks noChangeShapeType="1"/>
          </p:cNvSpPr>
          <p:nvPr/>
        </p:nvSpPr>
        <p:spPr bwMode="auto">
          <a:xfrm flipH="1">
            <a:off x="7848600" y="2819400"/>
            <a:ext cx="2286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528" name="Line 8"/>
          <p:cNvSpPr>
            <a:spLocks noChangeShapeType="1"/>
          </p:cNvSpPr>
          <p:nvPr/>
        </p:nvSpPr>
        <p:spPr bwMode="auto">
          <a:xfrm flipH="1">
            <a:off x="2362200" y="3048000"/>
            <a:ext cx="426720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529" name="Text Box 9"/>
          <p:cNvSpPr txBox="1">
            <a:spLocks noChangeArrowheads="1"/>
          </p:cNvSpPr>
          <p:nvPr/>
        </p:nvSpPr>
        <p:spPr bwMode="auto">
          <a:xfrm>
            <a:off x="228600" y="228600"/>
            <a:ext cx="8610600" cy="2052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Let’s assume one additional transaction.</a:t>
            </a:r>
          </a:p>
          <a:p>
            <a:pPr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2400" b="1"/>
              <a:t>On Dec. 31, the Patriot Co. paid its stockholders a $400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cash</a:t>
            </a:r>
            <a:r>
              <a:rPr lang="en-US" sz="2400" b="1"/>
              <a:t>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dividend</a:t>
            </a:r>
            <a:r>
              <a:rPr lang="en-US" sz="2400" b="1"/>
              <a:t>.</a:t>
            </a:r>
          </a:p>
          <a:p>
            <a:pPr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2400" b="1"/>
              <a:t>The “Dividends” account is a “</a:t>
            </a:r>
            <a:r>
              <a:rPr lang="en-US" sz="2400" b="1">
                <a:solidFill>
                  <a:srgbClr val="1204C6"/>
                </a:solidFill>
              </a:rPr>
              <a:t>contra-equity</a:t>
            </a:r>
            <a:r>
              <a:rPr lang="en-US" sz="2400" b="1"/>
              <a:t>” account.  An increase in this account results in a decrease in the Retained Earnings portion of equity.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6" grpId="0" animBg="1"/>
      <p:bldP spid="619527" grpId="0" animBg="1"/>
      <p:bldP spid="6195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0E183534-C091-4379-9AAA-14F827B992FD}" type="slidenum">
              <a:rPr lang="en-US"/>
              <a:pPr>
                <a:defRPr/>
              </a:pPr>
              <a:t>48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2286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sz="2800" b="1">
                <a:solidFill>
                  <a:srgbClr val="1204C6"/>
                </a:solidFill>
              </a:rPr>
              <a:t>   Calculate </a:t>
            </a:r>
            <a:r>
              <a:rPr lang="en-US" sz="2800" b="1">
                <a:solidFill>
                  <a:srgbClr val="FF0000"/>
                </a:solidFill>
              </a:rPr>
              <a:t>ledger account</a:t>
            </a:r>
            <a:r>
              <a:rPr lang="en-US" sz="2800" b="1">
                <a:solidFill>
                  <a:srgbClr val="1204C6"/>
                </a:solidFill>
              </a:rPr>
              <a:t> ending balances (</a:t>
            </a:r>
            <a:r>
              <a:rPr lang="en-US" sz="2800" b="1">
                <a:solidFill>
                  <a:srgbClr val="FF0000"/>
                </a:solidFill>
              </a:rPr>
              <a:t>eb</a:t>
            </a:r>
            <a:r>
              <a:rPr lang="en-US" sz="2800" b="1">
                <a:solidFill>
                  <a:srgbClr val="1204C6"/>
                </a:solidFill>
              </a:rPr>
              <a:t>) after all adjustments have been posted.</a:t>
            </a:r>
          </a:p>
        </p:txBody>
      </p:sp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157163" y="1066800"/>
          <a:ext cx="8670925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Worksheet" r:id="rId5" imgW="10010775" imgH="5105400" progId="Excel.Sheet.8">
                  <p:embed/>
                </p:oleObj>
              </mc:Choice>
              <mc:Fallback>
                <p:oleObj name="Worksheet" r:id="rId5" imgW="10010775" imgH="5105400" progId="Excel.Shee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1066800"/>
                        <a:ext cx="8670925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19" name="Text Box 11"/>
          <p:cNvSpPr txBox="1">
            <a:spLocks noChangeArrowheads="1"/>
          </p:cNvSpPr>
          <p:nvPr/>
        </p:nvSpPr>
        <p:spPr bwMode="auto">
          <a:xfrm>
            <a:off x="3733800" y="4724400"/>
            <a:ext cx="1828800" cy="1978025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</a:rPr>
              <a:t>This is still the beginning balance until the </a:t>
            </a: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closing entries</a:t>
            </a:r>
            <a:r>
              <a:rPr lang="en-US">
                <a:solidFill>
                  <a:srgbClr val="FF0000"/>
                </a:solidFill>
              </a:rPr>
              <a:t> are made.</a:t>
            </a:r>
          </a:p>
        </p:txBody>
      </p:sp>
      <p:sp>
        <p:nvSpPr>
          <p:cNvPr id="555020" name="Line 12"/>
          <p:cNvSpPr>
            <a:spLocks noChangeShapeType="1"/>
          </p:cNvSpPr>
          <p:nvPr/>
        </p:nvSpPr>
        <p:spPr bwMode="auto">
          <a:xfrm flipV="1">
            <a:off x="5486400" y="2286000"/>
            <a:ext cx="2895600" cy="2514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7519134C-58A0-4558-851C-6F918D6D83D5}" type="slidenum">
              <a:rPr lang="en-US"/>
              <a:pPr>
                <a:defRPr/>
              </a:pPr>
              <a:t>4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3686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Accounting cycle continued...</a:t>
            </a:r>
          </a:p>
        </p:txBody>
      </p:sp>
      <p:sp>
        <p:nvSpPr>
          <p:cNvPr id="368645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143000" y="1676400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 </a:t>
            </a:r>
            <a:r>
              <a:rPr lang="en-US" sz="2800" b="1" smtClean="0"/>
              <a:t>trial balance</a:t>
            </a:r>
            <a:r>
              <a:rPr lang="en-US" sz="2800" smtClean="0"/>
              <a:t> may be prepared. It shows the balance (amount and whether debit or credit) of each account.  A trial balance is NOT the same as a “Balance Sheet”, which is a formal financial statement.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Financial statements</a:t>
            </a:r>
            <a:r>
              <a:rPr lang="en-US" sz="2800" smtClean="0"/>
              <a:t> are written.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800" b="1" smtClean="0"/>
              <a:t>Closing journal entries</a:t>
            </a:r>
            <a:r>
              <a:rPr lang="en-US" sz="2800" smtClean="0"/>
              <a:t> are made (journalized) and posted to the ledger </a:t>
            </a:r>
            <a:r>
              <a:rPr lang="en-US" sz="2400" b="1" smtClean="0"/>
              <a:t>(and another trial balance, called the “after-closing” or  “post-closing” trial balance may be prepared).</a:t>
            </a: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15" name="Object 6"/>
          <p:cNvGraphicFramePr>
            <a:graphicFrameLocks/>
          </p:cNvGraphicFramePr>
          <p:nvPr/>
        </p:nvGraphicFramePr>
        <p:xfrm>
          <a:off x="7315200" y="5181600"/>
          <a:ext cx="135572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Clip" r:id="rId4" imgW="3655919" imgH="3662643" progId="">
                  <p:embed/>
                </p:oleObj>
              </mc:Choice>
              <mc:Fallback>
                <p:oleObj name="Clip" r:id="rId4" imgW="3655919" imgH="3662643" progId="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181600"/>
                        <a:ext cx="1355725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5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F68C4F96-434D-440D-8ACE-AE29EAA87339}" type="slidenum">
              <a:rPr lang="en-US"/>
              <a:pPr>
                <a:defRPr/>
              </a:pPr>
              <a:t>49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444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001000" cy="1143000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Trial Balance</a:t>
            </a:r>
          </a:p>
        </p:txBody>
      </p:sp>
      <p:graphicFrame>
        <p:nvGraphicFramePr>
          <p:cNvPr id="63492" name="Object 5"/>
          <p:cNvGraphicFramePr>
            <a:graphicFrameLocks noGrp="1"/>
          </p:cNvGraphicFramePr>
          <p:nvPr>
            <p:ph type="clipArt" sz="half" idx="4294967295"/>
          </p:nvPr>
        </p:nvGraphicFramePr>
        <p:xfrm>
          <a:off x="0" y="1582738"/>
          <a:ext cx="2895600" cy="212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1" name="Clip" r:id="rId4" imgW="4856040" imgH="3553560" progId="">
                  <p:embed/>
                </p:oleObj>
              </mc:Choice>
              <mc:Fallback>
                <p:oleObj name="Clip" r:id="rId4" imgW="4856040" imgH="3553560" progId="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2738"/>
                        <a:ext cx="2895600" cy="212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3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86200" y="533400"/>
            <a:ext cx="5257800" cy="4572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smtClean="0"/>
              <a:t>	</a:t>
            </a:r>
            <a:r>
              <a:rPr lang="en-US" b="1" smtClean="0"/>
              <a:t>Since debits = credits in all journal entries, at </a:t>
            </a:r>
            <a:r>
              <a:rPr lang="en-US" b="1" smtClean="0">
                <a:solidFill>
                  <a:srgbClr val="1204C6"/>
                </a:solidFill>
              </a:rPr>
              <a:t>any point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1204C6"/>
                </a:solidFill>
              </a:rPr>
              <a:t>in time</a:t>
            </a:r>
            <a:r>
              <a:rPr lang="en-US" b="1" smtClean="0"/>
              <a:t> we should be able to take the balances in all of our general ledger accounts and confirm that DEBITS = CREDITS for all accounts together</a:t>
            </a:r>
            <a:r>
              <a:rPr lang="en-US" b="1" smtClean="0">
                <a:solidFill>
                  <a:srgbClr val="004E47"/>
                </a:solidFill>
              </a:rPr>
              <a:t>.</a:t>
            </a:r>
          </a:p>
        </p:txBody>
      </p:sp>
      <p:sp>
        <p:nvSpPr>
          <p:cNvPr id="63494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Rectangle 9"/>
          <p:cNvSpPr>
            <a:spLocks noChangeArrowheads="1"/>
          </p:cNvSpPr>
          <p:nvPr/>
        </p:nvSpPr>
        <p:spPr bwMode="auto">
          <a:xfrm>
            <a:off x="0" y="30480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debits</a:t>
            </a:r>
          </a:p>
        </p:txBody>
      </p:sp>
      <p:sp>
        <p:nvSpPr>
          <p:cNvPr id="63497" name="Rectangle 10"/>
          <p:cNvSpPr>
            <a:spLocks noChangeArrowheads="1"/>
          </p:cNvSpPr>
          <p:nvPr/>
        </p:nvSpPr>
        <p:spPr bwMode="auto">
          <a:xfrm>
            <a:off x="1752600" y="3048000"/>
            <a:ext cx="106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credits</a:t>
            </a:r>
          </a:p>
        </p:txBody>
      </p:sp>
      <p:sp>
        <p:nvSpPr>
          <p:cNvPr id="63498" name="Text Box 11"/>
          <p:cNvSpPr txBox="1">
            <a:spLocks noChangeArrowheads="1"/>
          </p:cNvSpPr>
          <p:nvPr/>
        </p:nvSpPr>
        <p:spPr bwMode="auto">
          <a:xfrm>
            <a:off x="228600" y="4953000"/>
            <a:ext cx="8686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1204C6"/>
                </a:solidFill>
              </a:rPr>
              <a:t>Trial Balances are commonly prepared both before and after recording adjusting entries (and after recording “closing” entries, which will be explained later).</a:t>
            </a:r>
            <a:r>
              <a:rPr lang="en-US" sz="2800">
                <a:solidFill>
                  <a:srgbClr val="1204C6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1EC40ED7-F196-496C-BF31-A531B4950121}" type="slidenum">
              <a:rPr lang="en-US"/>
              <a:pPr>
                <a:defRPr/>
              </a:pPr>
              <a:t>50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485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2900" cap="none" smtClean="0">
                <a:solidFill>
                  <a:srgbClr val="1204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ADJUSTED TRIAL BALANCE FOR PATRIOT COMPANY</a:t>
            </a:r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38600" y="1676400"/>
            <a:ext cx="5105400" cy="4800600"/>
          </a:xfrm>
          <a:noFill/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sz="2800" smtClean="0"/>
              <a:t>	</a:t>
            </a:r>
            <a:endParaRPr lang="en-US" b="1" smtClean="0">
              <a:solidFill>
                <a:srgbClr val="004E47"/>
              </a:solidFill>
            </a:endParaRPr>
          </a:p>
        </p:txBody>
      </p:sp>
      <p:sp>
        <p:nvSpPr>
          <p:cNvPr id="64517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Text Box 9"/>
          <p:cNvSpPr txBox="1">
            <a:spLocks noChangeArrowheads="1"/>
          </p:cNvSpPr>
          <p:nvPr/>
        </p:nvSpPr>
        <p:spPr bwMode="auto">
          <a:xfrm>
            <a:off x="4267200" y="990600"/>
            <a:ext cx="45720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80000"/>
              </a:spcBef>
            </a:pPr>
            <a:r>
              <a:rPr lang="en-US" sz="2400"/>
              <a:t> </a:t>
            </a:r>
            <a:r>
              <a:rPr lang="en-US" b="1">
                <a:solidFill>
                  <a:schemeClr val="accent2"/>
                </a:solidFill>
              </a:rPr>
              <a:t>Accounts in Ledger</a:t>
            </a:r>
            <a:r>
              <a:rPr lang="en-US" b="1"/>
              <a:t> 	 Dr.	 Cr</a:t>
            </a:r>
            <a:r>
              <a:rPr lang="en-US"/>
              <a:t>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Cash			 </a:t>
            </a:r>
            <a:r>
              <a:rPr lang="en-US">
                <a:solidFill>
                  <a:srgbClr val="FF0000"/>
                </a:solidFill>
              </a:rPr>
              <a:t>6600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Accounts. Receivable	 </a:t>
            </a:r>
            <a:r>
              <a:rPr lang="en-US">
                <a:solidFill>
                  <a:srgbClr val="FF0000"/>
                </a:solidFill>
              </a:rPr>
              <a:t>4000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Prepaid Rent		 </a:t>
            </a:r>
            <a:r>
              <a:rPr lang="en-US">
                <a:solidFill>
                  <a:srgbClr val="FF0000"/>
                </a:solidFill>
              </a:rPr>
              <a:t>1000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Supplies		               </a:t>
            </a:r>
            <a:r>
              <a:rPr lang="en-US">
                <a:solidFill>
                  <a:srgbClr val="FF0000"/>
                </a:solidFill>
              </a:rPr>
              <a:t>8000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Unearned Serv. Revenue		  6000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Salaries Payable		    	    600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Common Stock			  8000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Retained Earnings		  2000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Dividends		   400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Service Revenue			  9000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Supplies Expense	 	 1000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Salaries Expense		 2600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Rent Expense		 2000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   Totals	                           </a:t>
            </a:r>
            <a:r>
              <a:rPr lang="en-US">
                <a:solidFill>
                  <a:srgbClr val="FF0000"/>
                </a:solidFill>
              </a:rPr>
              <a:t>25,600     25,600</a:t>
            </a:r>
          </a:p>
        </p:txBody>
      </p:sp>
      <p:sp>
        <p:nvSpPr>
          <p:cNvPr id="64520" name="Line 10"/>
          <p:cNvSpPr>
            <a:spLocks noChangeShapeType="1"/>
          </p:cNvSpPr>
          <p:nvPr/>
        </p:nvSpPr>
        <p:spPr bwMode="auto">
          <a:xfrm>
            <a:off x="4267200" y="914400"/>
            <a:ext cx="0" cy="464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Line 11"/>
          <p:cNvSpPr>
            <a:spLocks noChangeShapeType="1"/>
          </p:cNvSpPr>
          <p:nvPr/>
        </p:nvSpPr>
        <p:spPr bwMode="auto">
          <a:xfrm>
            <a:off x="4267200" y="91440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Line 12"/>
          <p:cNvSpPr>
            <a:spLocks noChangeShapeType="1"/>
          </p:cNvSpPr>
          <p:nvPr/>
        </p:nvSpPr>
        <p:spPr bwMode="auto">
          <a:xfrm>
            <a:off x="8763000" y="914400"/>
            <a:ext cx="0" cy="464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Line 13"/>
          <p:cNvSpPr>
            <a:spLocks noChangeShapeType="1"/>
          </p:cNvSpPr>
          <p:nvPr/>
        </p:nvSpPr>
        <p:spPr bwMode="auto">
          <a:xfrm flipV="1">
            <a:off x="4267200" y="556260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Line 14"/>
          <p:cNvSpPr>
            <a:spLocks noChangeShapeType="1"/>
          </p:cNvSpPr>
          <p:nvPr/>
        </p:nvSpPr>
        <p:spPr bwMode="auto">
          <a:xfrm>
            <a:off x="7924800" y="914400"/>
            <a:ext cx="0" cy="464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Line 15"/>
          <p:cNvSpPr>
            <a:spLocks noChangeShapeType="1"/>
          </p:cNvSpPr>
          <p:nvPr/>
        </p:nvSpPr>
        <p:spPr bwMode="auto">
          <a:xfrm>
            <a:off x="6934200" y="914400"/>
            <a:ext cx="0" cy="464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Line 16"/>
          <p:cNvSpPr>
            <a:spLocks noChangeShapeType="1"/>
          </p:cNvSpPr>
          <p:nvPr/>
        </p:nvSpPr>
        <p:spPr bwMode="auto">
          <a:xfrm>
            <a:off x="4267200" y="129540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Line 17"/>
          <p:cNvSpPr>
            <a:spLocks noChangeShapeType="1"/>
          </p:cNvSpPr>
          <p:nvPr/>
        </p:nvSpPr>
        <p:spPr bwMode="auto">
          <a:xfrm>
            <a:off x="4267200" y="5257800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Line 18"/>
          <p:cNvSpPr>
            <a:spLocks noChangeShapeType="1"/>
          </p:cNvSpPr>
          <p:nvPr/>
        </p:nvSpPr>
        <p:spPr bwMode="auto">
          <a:xfrm>
            <a:off x="7010400" y="51816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Line 19"/>
          <p:cNvSpPr>
            <a:spLocks noChangeShapeType="1"/>
          </p:cNvSpPr>
          <p:nvPr/>
        </p:nvSpPr>
        <p:spPr bwMode="auto">
          <a:xfrm>
            <a:off x="8001000" y="51816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530" name="Object 26"/>
          <p:cNvGraphicFramePr>
            <a:graphicFrameLocks noChangeAspect="1"/>
          </p:cNvGraphicFramePr>
          <p:nvPr/>
        </p:nvGraphicFramePr>
        <p:xfrm>
          <a:off x="228600" y="1905000"/>
          <a:ext cx="3524250" cy="457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7" name="Worksheet" r:id="rId5" imgW="4095750" imgH="5210175" progId="Excel.Sheet.8">
                  <p:embed/>
                </p:oleObj>
              </mc:Choice>
              <mc:Fallback>
                <p:oleObj name="Worksheet" r:id="rId5" imgW="4095750" imgH="5210175" progId="Excel.Sheet.8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05000"/>
                        <a:ext cx="3524250" cy="4576763"/>
                      </a:xfrm>
                      <a:prstGeom prst="rect">
                        <a:avLst/>
                      </a:prstGeom>
                      <a:noFill/>
                      <a:ln w="76200" cmpd="tri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8539" name="Line 27"/>
          <p:cNvSpPr>
            <a:spLocks noChangeShapeType="1"/>
          </p:cNvSpPr>
          <p:nvPr/>
        </p:nvSpPr>
        <p:spPr bwMode="auto">
          <a:xfrm flipV="1">
            <a:off x="1219200" y="1447800"/>
            <a:ext cx="5791200" cy="2286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40" name="Line 28"/>
          <p:cNvSpPr>
            <a:spLocks noChangeShapeType="1"/>
          </p:cNvSpPr>
          <p:nvPr/>
        </p:nvSpPr>
        <p:spPr bwMode="auto">
          <a:xfrm flipV="1">
            <a:off x="3124200" y="1752600"/>
            <a:ext cx="388620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41" name="Line 29"/>
          <p:cNvSpPr>
            <a:spLocks noChangeShapeType="1"/>
          </p:cNvSpPr>
          <p:nvPr/>
        </p:nvSpPr>
        <p:spPr bwMode="auto">
          <a:xfrm flipV="1">
            <a:off x="1371600" y="1981200"/>
            <a:ext cx="5715000" cy="2743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42" name="Line 30"/>
          <p:cNvSpPr>
            <a:spLocks noChangeShapeType="1"/>
          </p:cNvSpPr>
          <p:nvPr/>
        </p:nvSpPr>
        <p:spPr bwMode="auto">
          <a:xfrm flipV="1">
            <a:off x="2971800" y="2286000"/>
            <a:ext cx="4114800" cy="2667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8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4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8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44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8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4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8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44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39" grpId="0" animBg="1"/>
      <p:bldP spid="448540" grpId="0" animBg="1"/>
      <p:bldP spid="448541" grpId="0" animBg="1"/>
      <p:bldP spid="44854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8B6F31B6-1C8D-4C01-A826-E8DDCF9D5306}" type="slidenum">
              <a:rPr lang="en-US"/>
              <a:pPr>
                <a:defRPr/>
              </a:pPr>
              <a:t>51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601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2900" cap="none" smtClean="0">
                <a:solidFill>
                  <a:srgbClr val="1204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ADJUSTED TRIAL BALANCE FOR PATRIOT COMPANY</a:t>
            </a:r>
          </a:p>
        </p:txBody>
      </p:sp>
      <p:sp>
        <p:nvSpPr>
          <p:cNvPr id="65540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4267200" y="990600"/>
            <a:ext cx="45720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80000"/>
              </a:spcBef>
            </a:pPr>
            <a:r>
              <a:rPr lang="en-US" sz="2400"/>
              <a:t> </a:t>
            </a:r>
            <a:r>
              <a:rPr lang="en-US" b="1">
                <a:solidFill>
                  <a:schemeClr val="accent2"/>
                </a:solidFill>
              </a:rPr>
              <a:t>Accounts in Ledger</a:t>
            </a:r>
            <a:r>
              <a:rPr lang="en-US" b="1"/>
              <a:t> 	 Dr.	 Cr</a:t>
            </a:r>
            <a:r>
              <a:rPr lang="en-US"/>
              <a:t>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Cash			 6600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Accounts. Receivable	 4000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Prepaid Rent		 1000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Supplies	 	                8000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Unearned Serv. Revenue		  6000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Salaries Payable		    	    600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Common Stock			  8000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Retained Earnings		  2000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Dividends		   400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Service Revenue			  9000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Supplies Expense	 	 1000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Salaries Expense		 2600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Rent Expense		 2000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   Totals	                           </a:t>
            </a:r>
            <a:r>
              <a:rPr lang="en-US">
                <a:solidFill>
                  <a:srgbClr val="FF0000"/>
                </a:solidFill>
              </a:rPr>
              <a:t>25,600     25,600</a:t>
            </a:r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4267200" y="914400"/>
            <a:ext cx="0" cy="480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4267200" y="91440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8763000" y="914400"/>
            <a:ext cx="0" cy="480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4267200" y="571500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7924800" y="914400"/>
            <a:ext cx="0" cy="480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6934200" y="914400"/>
            <a:ext cx="0" cy="480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4267200" y="129540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>
            <a:off x="4343400" y="525780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7010400" y="51816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8001000" y="51816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5553" name="Object 17"/>
          <p:cNvGraphicFramePr>
            <a:graphicFrameLocks noChangeAspect="1"/>
          </p:cNvGraphicFramePr>
          <p:nvPr/>
        </p:nvGraphicFramePr>
        <p:xfrm>
          <a:off x="1066800" y="1136650"/>
          <a:ext cx="1592263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8" name="Worksheet" r:id="rId5" imgW="1775160" imgH="5186160" progId="Excel.Sheet.8">
                  <p:embed/>
                </p:oleObj>
              </mc:Choice>
              <mc:Fallback>
                <p:oleObj name="Worksheet" r:id="rId5" imgW="1775160" imgH="5186160" progId="Excel.Sheet.8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36650"/>
                        <a:ext cx="1592263" cy="4635500"/>
                      </a:xfrm>
                      <a:prstGeom prst="rect">
                        <a:avLst/>
                      </a:prstGeom>
                      <a:noFill/>
                      <a:ln w="76200" cmpd="tri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0152" name="Line 24"/>
          <p:cNvSpPr>
            <a:spLocks noChangeShapeType="1"/>
          </p:cNvSpPr>
          <p:nvPr/>
        </p:nvSpPr>
        <p:spPr bwMode="auto">
          <a:xfrm>
            <a:off x="2819400" y="2362200"/>
            <a:ext cx="5257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0153" name="Line 25"/>
          <p:cNvSpPr>
            <a:spLocks noChangeShapeType="1"/>
          </p:cNvSpPr>
          <p:nvPr/>
        </p:nvSpPr>
        <p:spPr bwMode="auto">
          <a:xfrm flipV="1">
            <a:off x="2819400" y="2819400"/>
            <a:ext cx="525780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52" grpId="0" animBg="1"/>
      <p:bldP spid="56015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828222B1-24E4-4A0E-95CE-F76C71F16C52}" type="slidenum">
              <a:rPr lang="en-US"/>
              <a:pPr>
                <a:defRPr/>
              </a:pPr>
              <a:t>52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62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2800" cap="none" smtClean="0">
                <a:solidFill>
                  <a:srgbClr val="1204C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ADJUSTED TRIAL BALANCE FOR PATRIOT COMPANY</a:t>
            </a:r>
          </a:p>
        </p:txBody>
      </p:sp>
      <p:sp>
        <p:nvSpPr>
          <p:cNvPr id="66564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Text Box 5"/>
          <p:cNvSpPr txBox="1">
            <a:spLocks noChangeArrowheads="1"/>
          </p:cNvSpPr>
          <p:nvPr/>
        </p:nvSpPr>
        <p:spPr bwMode="auto">
          <a:xfrm>
            <a:off x="4267200" y="990600"/>
            <a:ext cx="4572000" cy="45783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80000"/>
              </a:spcBef>
            </a:pPr>
            <a:r>
              <a:rPr lang="en-US" sz="2400"/>
              <a:t> </a:t>
            </a:r>
            <a:r>
              <a:rPr lang="en-US" b="1">
                <a:solidFill>
                  <a:schemeClr val="accent2"/>
                </a:solidFill>
              </a:rPr>
              <a:t>Accounts in Ledger</a:t>
            </a:r>
            <a:r>
              <a:rPr lang="en-US" b="1"/>
              <a:t> 	 Dr.	 Cr</a:t>
            </a:r>
            <a:r>
              <a:rPr lang="en-US"/>
              <a:t>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Cash			 6600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Accounts. Receivable	 4000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Prepaid Rent		 1000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Supplies		                9000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Unearned Serv. Revenue		  6000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Salaries Payable		    	    600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Common Stock			  8000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Retained Earnings, </a:t>
            </a:r>
            <a:r>
              <a:rPr lang="en-US">
                <a:solidFill>
                  <a:srgbClr val="1204C6"/>
                </a:solidFill>
              </a:rPr>
              <a:t>begin.</a:t>
            </a:r>
            <a:r>
              <a:rPr lang="en-US">
                <a:solidFill>
                  <a:schemeClr val="hlink"/>
                </a:solidFill>
              </a:rPr>
              <a:t>		  2000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Dividends	 	   400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Service Revenue			  9000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Supplies Expense	 	 1000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Salaries Expense		 2600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Rent Expense		 2000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/>
              <a:t>   Totals	                           25,600     25,600</a:t>
            </a:r>
          </a:p>
        </p:txBody>
      </p:sp>
      <p:sp>
        <p:nvSpPr>
          <p:cNvPr id="66567" name="Line 6"/>
          <p:cNvSpPr>
            <a:spLocks noChangeShapeType="1"/>
          </p:cNvSpPr>
          <p:nvPr/>
        </p:nvSpPr>
        <p:spPr bwMode="auto">
          <a:xfrm>
            <a:off x="4267200" y="914400"/>
            <a:ext cx="0" cy="464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Line 7"/>
          <p:cNvSpPr>
            <a:spLocks noChangeShapeType="1"/>
          </p:cNvSpPr>
          <p:nvPr/>
        </p:nvSpPr>
        <p:spPr bwMode="auto">
          <a:xfrm>
            <a:off x="4267200" y="91440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Line 8"/>
          <p:cNvSpPr>
            <a:spLocks noChangeShapeType="1"/>
          </p:cNvSpPr>
          <p:nvPr/>
        </p:nvSpPr>
        <p:spPr bwMode="auto">
          <a:xfrm>
            <a:off x="8763000" y="914400"/>
            <a:ext cx="0" cy="464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Line 9"/>
          <p:cNvSpPr>
            <a:spLocks noChangeShapeType="1"/>
          </p:cNvSpPr>
          <p:nvPr/>
        </p:nvSpPr>
        <p:spPr bwMode="auto">
          <a:xfrm>
            <a:off x="4267200" y="556260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Line 10"/>
          <p:cNvSpPr>
            <a:spLocks noChangeShapeType="1"/>
          </p:cNvSpPr>
          <p:nvPr/>
        </p:nvSpPr>
        <p:spPr bwMode="auto">
          <a:xfrm>
            <a:off x="7924800" y="914400"/>
            <a:ext cx="0" cy="464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Line 11"/>
          <p:cNvSpPr>
            <a:spLocks noChangeShapeType="1"/>
          </p:cNvSpPr>
          <p:nvPr/>
        </p:nvSpPr>
        <p:spPr bwMode="auto">
          <a:xfrm>
            <a:off x="6934200" y="914400"/>
            <a:ext cx="0" cy="464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Line 12"/>
          <p:cNvSpPr>
            <a:spLocks noChangeShapeType="1"/>
          </p:cNvSpPr>
          <p:nvPr/>
        </p:nvSpPr>
        <p:spPr bwMode="auto">
          <a:xfrm>
            <a:off x="4267200" y="129540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Line 13"/>
          <p:cNvSpPr>
            <a:spLocks noChangeShapeType="1"/>
          </p:cNvSpPr>
          <p:nvPr/>
        </p:nvSpPr>
        <p:spPr bwMode="auto">
          <a:xfrm>
            <a:off x="4267200" y="525780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Line 14"/>
          <p:cNvSpPr>
            <a:spLocks noChangeShapeType="1"/>
          </p:cNvSpPr>
          <p:nvPr/>
        </p:nvSpPr>
        <p:spPr bwMode="auto">
          <a:xfrm>
            <a:off x="7010400" y="51816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6" name="Line 15"/>
          <p:cNvSpPr>
            <a:spLocks noChangeShapeType="1"/>
          </p:cNvSpPr>
          <p:nvPr/>
        </p:nvSpPr>
        <p:spPr bwMode="auto">
          <a:xfrm>
            <a:off x="8001000" y="51816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577" name="Object 16"/>
          <p:cNvGraphicFramePr>
            <a:graphicFrameLocks noChangeAspect="1"/>
          </p:cNvGraphicFramePr>
          <p:nvPr/>
        </p:nvGraphicFramePr>
        <p:xfrm>
          <a:off x="212725" y="1052513"/>
          <a:ext cx="3725863" cy="520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8" name="Worksheet" r:id="rId5" imgW="3676802" imgH="5134051" progId="Excel.Sheet.8">
                  <p:embed/>
                </p:oleObj>
              </mc:Choice>
              <mc:Fallback>
                <p:oleObj name="Worksheet" r:id="rId5" imgW="3676802" imgH="5134051" progId="Excel.Sheet.8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1052513"/>
                        <a:ext cx="3725863" cy="5202237"/>
                      </a:xfrm>
                      <a:prstGeom prst="rect">
                        <a:avLst/>
                      </a:prstGeom>
                      <a:noFill/>
                      <a:ln w="76200" cmpd="tri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195" name="Line 19"/>
          <p:cNvSpPr>
            <a:spLocks noChangeShapeType="1"/>
          </p:cNvSpPr>
          <p:nvPr/>
        </p:nvSpPr>
        <p:spPr bwMode="auto">
          <a:xfrm>
            <a:off x="2133600" y="2362200"/>
            <a:ext cx="58674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196" name="Line 20"/>
          <p:cNvSpPr>
            <a:spLocks noChangeShapeType="1"/>
          </p:cNvSpPr>
          <p:nvPr/>
        </p:nvSpPr>
        <p:spPr bwMode="auto">
          <a:xfrm>
            <a:off x="3581400" y="1905000"/>
            <a:ext cx="449580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197" name="Line 21"/>
          <p:cNvSpPr>
            <a:spLocks noChangeShapeType="1"/>
          </p:cNvSpPr>
          <p:nvPr/>
        </p:nvSpPr>
        <p:spPr bwMode="auto">
          <a:xfrm>
            <a:off x="3124200" y="3124200"/>
            <a:ext cx="4038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198" name="Line 22"/>
          <p:cNvSpPr>
            <a:spLocks noChangeShapeType="1"/>
          </p:cNvSpPr>
          <p:nvPr/>
        </p:nvSpPr>
        <p:spPr bwMode="auto">
          <a:xfrm flipV="1">
            <a:off x="2133600" y="3962400"/>
            <a:ext cx="59436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199" name="Line 23"/>
          <p:cNvSpPr>
            <a:spLocks noChangeShapeType="1"/>
          </p:cNvSpPr>
          <p:nvPr/>
        </p:nvSpPr>
        <p:spPr bwMode="auto">
          <a:xfrm>
            <a:off x="3048000" y="4191000"/>
            <a:ext cx="495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200" name="Line 24"/>
          <p:cNvSpPr>
            <a:spLocks noChangeShapeType="1"/>
          </p:cNvSpPr>
          <p:nvPr/>
        </p:nvSpPr>
        <p:spPr bwMode="auto">
          <a:xfrm flipV="1">
            <a:off x="3124200" y="4495800"/>
            <a:ext cx="39624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201" name="Line 25"/>
          <p:cNvSpPr>
            <a:spLocks noChangeShapeType="1"/>
          </p:cNvSpPr>
          <p:nvPr/>
        </p:nvSpPr>
        <p:spPr bwMode="auto">
          <a:xfrm>
            <a:off x="1219200" y="5867400"/>
            <a:ext cx="1905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202" name="Line 26"/>
          <p:cNvSpPr>
            <a:spLocks noChangeShapeType="1"/>
          </p:cNvSpPr>
          <p:nvPr/>
        </p:nvSpPr>
        <p:spPr bwMode="auto">
          <a:xfrm flipV="1">
            <a:off x="3124200" y="4724400"/>
            <a:ext cx="39624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2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6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2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6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2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6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2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6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2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6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95" grpId="0" animBg="1"/>
      <p:bldP spid="562196" grpId="0" animBg="1"/>
      <p:bldP spid="562197" grpId="0" animBg="1"/>
      <p:bldP spid="562198" grpId="0" animBg="1"/>
      <p:bldP spid="562199" grpId="0" animBg="1"/>
      <p:bldP spid="562200" grpId="0" animBg="1"/>
      <p:bldP spid="562201" grpId="0" animBg="1"/>
      <p:bldP spid="56220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BE15152C-B52C-4335-B54C-58893A799B95}" type="slidenum">
              <a:rPr lang="en-US"/>
              <a:pPr>
                <a:defRPr/>
              </a:pPr>
              <a:t>53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580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457200"/>
          </a:xfrm>
          <a:solidFill>
            <a:schemeClr val="folHlink"/>
          </a:solidFill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29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ADJUSTED</a:t>
            </a:r>
            <a:r>
              <a:rPr lang="en-US" sz="2900" cap="none" smtClean="0">
                <a:solidFill>
                  <a:srgbClr val="1204C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TRIAL BALANCE FOR PATRIOT COMPANY</a:t>
            </a:r>
          </a:p>
        </p:txBody>
      </p:sp>
      <p:graphicFrame>
        <p:nvGraphicFramePr>
          <p:cNvPr id="67588" name="Object 5"/>
          <p:cNvGraphicFramePr>
            <a:graphicFrameLocks noGrp="1"/>
          </p:cNvGraphicFramePr>
          <p:nvPr>
            <p:ph type="clipArt" sz="half" idx="4294967295"/>
          </p:nvPr>
        </p:nvGraphicFramePr>
        <p:xfrm>
          <a:off x="0" y="4495800"/>
          <a:ext cx="2536825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9" name="Clip" r:id="rId4" imgW="4856040" imgH="3553560" progId="">
                  <p:embed/>
                </p:oleObj>
              </mc:Choice>
              <mc:Fallback>
                <p:oleObj name="Clip" r:id="rId4" imgW="4856040" imgH="3553560" progId="">
                  <p:embed/>
                  <p:pic>
                    <p:nvPicPr>
                      <p:cNvPr id="0" name="Picture 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95800"/>
                        <a:ext cx="2536825" cy="18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38600" y="1676400"/>
            <a:ext cx="5105400" cy="4800600"/>
          </a:xfrm>
          <a:noFill/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sz="2800" smtClean="0"/>
              <a:t>	</a:t>
            </a:r>
            <a:endParaRPr lang="en-US" b="1" smtClean="0">
              <a:solidFill>
                <a:srgbClr val="004E47"/>
              </a:solidFill>
            </a:endParaRPr>
          </a:p>
        </p:txBody>
      </p:sp>
      <p:sp>
        <p:nvSpPr>
          <p:cNvPr id="67590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7"/>
          <p:cNvSpPr>
            <a:spLocks noChangeArrowheads="1"/>
          </p:cNvSpPr>
          <p:nvPr/>
        </p:nvSpPr>
        <p:spPr bwMode="auto">
          <a:xfrm>
            <a:off x="0" y="5715000"/>
            <a:ext cx="9604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debits</a:t>
            </a:r>
          </a:p>
        </p:txBody>
      </p:sp>
      <p:sp>
        <p:nvSpPr>
          <p:cNvPr id="67593" name="Rectangle 8"/>
          <p:cNvSpPr>
            <a:spLocks noChangeArrowheads="1"/>
          </p:cNvSpPr>
          <p:nvPr/>
        </p:nvSpPr>
        <p:spPr bwMode="auto">
          <a:xfrm>
            <a:off x="1447800" y="5715000"/>
            <a:ext cx="10604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credits</a:t>
            </a:r>
          </a:p>
        </p:txBody>
      </p:sp>
      <p:sp>
        <p:nvSpPr>
          <p:cNvPr id="67594" name="Text Box 9"/>
          <p:cNvSpPr txBox="1">
            <a:spLocks noChangeArrowheads="1"/>
          </p:cNvSpPr>
          <p:nvPr/>
        </p:nvSpPr>
        <p:spPr bwMode="auto">
          <a:xfrm>
            <a:off x="3352800" y="1066800"/>
            <a:ext cx="5486400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     </a:t>
            </a:r>
            <a:r>
              <a:rPr lang="en-US" sz="2400" b="1">
                <a:solidFill>
                  <a:schemeClr val="accent2"/>
                </a:solidFill>
              </a:rPr>
              <a:t>Accounts in Ledger</a:t>
            </a:r>
            <a:r>
              <a:rPr lang="en-US" sz="2400" b="1"/>
              <a:t> 	 Dr.	 Cr</a:t>
            </a:r>
            <a:r>
              <a:rPr lang="en-US" sz="2400"/>
              <a:t>.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Cash				</a:t>
            </a:r>
            <a:r>
              <a:rPr lang="en-US" sz="2200"/>
              <a:t>6600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Accounts. Receivable		</a:t>
            </a:r>
            <a:r>
              <a:rPr lang="en-US" sz="2200"/>
              <a:t>4000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Prepaid Rent			</a:t>
            </a:r>
            <a:r>
              <a:rPr lang="en-US" sz="2200"/>
              <a:t>1000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Supplies			</a:t>
            </a:r>
            <a:r>
              <a:rPr lang="en-US" sz="2200"/>
              <a:t>8000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000" b="1"/>
              <a:t>Unearned Service Revenue</a:t>
            </a:r>
            <a:r>
              <a:rPr lang="en-US" sz="2400"/>
              <a:t>		</a:t>
            </a:r>
            <a:r>
              <a:rPr lang="en-US" sz="2200"/>
              <a:t>6000</a:t>
            </a:r>
            <a:r>
              <a:rPr lang="en-US" sz="2400"/>
              <a:t> 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Salaries Payable			  </a:t>
            </a:r>
            <a:r>
              <a:rPr lang="en-US" sz="2200"/>
              <a:t>600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Common Stock			</a:t>
            </a:r>
            <a:r>
              <a:rPr lang="en-US" sz="2200"/>
              <a:t>8000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Retained Earnings			</a:t>
            </a:r>
            <a:r>
              <a:rPr lang="en-US" sz="2200"/>
              <a:t>2000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Dividends			  </a:t>
            </a:r>
            <a:r>
              <a:rPr lang="en-US" sz="2200"/>
              <a:t>400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Service Revenue			</a:t>
            </a:r>
            <a:r>
              <a:rPr lang="en-US" sz="2200"/>
              <a:t>9000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Supplies Expense		</a:t>
            </a:r>
            <a:r>
              <a:rPr lang="en-US" sz="2200"/>
              <a:t>1000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Salaries Expense		</a:t>
            </a:r>
            <a:r>
              <a:rPr lang="en-US" sz="2200"/>
              <a:t>2600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Rent Expense                     </a:t>
            </a:r>
            <a:r>
              <a:rPr lang="en-US" sz="2200"/>
              <a:t>2000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   Totals	                   </a:t>
            </a:r>
            <a:r>
              <a:rPr lang="en-US" sz="2200">
                <a:solidFill>
                  <a:srgbClr val="FF0000"/>
                </a:solidFill>
              </a:rPr>
              <a:t>25,600 25,600</a:t>
            </a:r>
          </a:p>
        </p:txBody>
      </p:sp>
      <p:sp>
        <p:nvSpPr>
          <p:cNvPr id="67595" name="Line 10"/>
          <p:cNvSpPr>
            <a:spLocks noChangeShapeType="1"/>
          </p:cNvSpPr>
          <p:nvPr/>
        </p:nvSpPr>
        <p:spPr bwMode="auto">
          <a:xfrm>
            <a:off x="3352800" y="914400"/>
            <a:ext cx="0" cy="518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Line 11"/>
          <p:cNvSpPr>
            <a:spLocks noChangeShapeType="1"/>
          </p:cNvSpPr>
          <p:nvPr/>
        </p:nvSpPr>
        <p:spPr bwMode="auto">
          <a:xfrm>
            <a:off x="3352800" y="9144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Line 12"/>
          <p:cNvSpPr>
            <a:spLocks noChangeShapeType="1"/>
          </p:cNvSpPr>
          <p:nvPr/>
        </p:nvSpPr>
        <p:spPr bwMode="auto">
          <a:xfrm>
            <a:off x="8763000" y="914400"/>
            <a:ext cx="0" cy="518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Line 13"/>
          <p:cNvSpPr>
            <a:spLocks noChangeShapeType="1"/>
          </p:cNvSpPr>
          <p:nvPr/>
        </p:nvSpPr>
        <p:spPr bwMode="auto">
          <a:xfrm>
            <a:off x="3352800" y="60960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Line 14"/>
          <p:cNvSpPr>
            <a:spLocks noChangeShapeType="1"/>
          </p:cNvSpPr>
          <p:nvPr/>
        </p:nvSpPr>
        <p:spPr bwMode="auto">
          <a:xfrm>
            <a:off x="7772400" y="914400"/>
            <a:ext cx="0" cy="518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Line 15"/>
          <p:cNvSpPr>
            <a:spLocks noChangeShapeType="1"/>
          </p:cNvSpPr>
          <p:nvPr/>
        </p:nvSpPr>
        <p:spPr bwMode="auto">
          <a:xfrm>
            <a:off x="6781800" y="914400"/>
            <a:ext cx="0" cy="518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1" name="Line 16"/>
          <p:cNvSpPr>
            <a:spLocks noChangeShapeType="1"/>
          </p:cNvSpPr>
          <p:nvPr/>
        </p:nvSpPr>
        <p:spPr bwMode="auto">
          <a:xfrm>
            <a:off x="3352800" y="12954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Line 17"/>
          <p:cNvSpPr>
            <a:spLocks noChangeShapeType="1"/>
          </p:cNvSpPr>
          <p:nvPr/>
        </p:nvSpPr>
        <p:spPr bwMode="auto">
          <a:xfrm>
            <a:off x="3352800" y="59436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Line 18"/>
          <p:cNvSpPr>
            <a:spLocks noChangeShapeType="1"/>
          </p:cNvSpPr>
          <p:nvPr/>
        </p:nvSpPr>
        <p:spPr bwMode="auto">
          <a:xfrm>
            <a:off x="6858000" y="6019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4" name="Line 19"/>
          <p:cNvSpPr>
            <a:spLocks noChangeShapeType="1"/>
          </p:cNvSpPr>
          <p:nvPr/>
        </p:nvSpPr>
        <p:spPr bwMode="auto">
          <a:xfrm>
            <a:off x="7848600" y="6019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5" name="Text Box 20"/>
          <p:cNvSpPr txBox="1">
            <a:spLocks noChangeArrowheads="1"/>
          </p:cNvSpPr>
          <p:nvPr/>
        </p:nvSpPr>
        <p:spPr bwMode="auto">
          <a:xfrm>
            <a:off x="0" y="990600"/>
            <a:ext cx="3200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92E06"/>
                </a:solidFill>
              </a:rPr>
              <a:t>This is the </a:t>
            </a:r>
            <a:r>
              <a:rPr lang="en-US" sz="2400" b="1">
                <a:solidFill>
                  <a:srgbClr val="1204C6"/>
                </a:solidFill>
              </a:rPr>
              <a:t>Trial Balance</a:t>
            </a:r>
            <a:r>
              <a:rPr lang="en-US" sz="2400" b="1">
                <a:solidFill>
                  <a:srgbClr val="F92E06"/>
                </a:solidFill>
              </a:rPr>
              <a:t> based on the balances of each </a:t>
            </a:r>
            <a:r>
              <a:rPr lang="en-US" sz="2400" b="1">
                <a:solidFill>
                  <a:schemeClr val="accent2"/>
                </a:solidFill>
              </a:rPr>
              <a:t>Ledger account</a:t>
            </a:r>
            <a:r>
              <a:rPr lang="en-US" sz="2400" b="1">
                <a:solidFill>
                  <a:srgbClr val="F92E06"/>
                </a:solidFill>
              </a:rPr>
              <a:t> (T-acct) </a:t>
            </a:r>
            <a:r>
              <a:rPr lang="en-US" sz="2400" b="1"/>
              <a:t>after the adjusting entries</a:t>
            </a:r>
            <a:r>
              <a:rPr lang="en-US" sz="2400" b="1">
                <a:solidFill>
                  <a:srgbClr val="F92E06"/>
                </a:solidFill>
              </a:rPr>
              <a:t> have been journalized and posted.</a:t>
            </a:r>
            <a:endParaRPr lang="en-US" sz="2400"/>
          </a:p>
        </p:txBody>
      </p:sp>
      <p:sp>
        <p:nvSpPr>
          <p:cNvPr id="67606" name="Text Box 23"/>
          <p:cNvSpPr txBox="1">
            <a:spLocks noChangeArrowheads="1"/>
          </p:cNvSpPr>
          <p:nvPr/>
        </p:nvSpPr>
        <p:spPr bwMode="auto">
          <a:xfrm>
            <a:off x="1066800" y="5638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C439F100-9AD2-4B62-8C7F-D511E8C837FF}" type="slidenum">
              <a:rPr lang="en-US"/>
              <a:pPr>
                <a:defRPr/>
              </a:pPr>
              <a:t>54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8229600" cy="3810000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LEDGER ACCOUNT </a:t>
            </a:r>
            <a:r>
              <a:rPr lang="en-US" dirty="0" smtClean="0">
                <a:solidFill>
                  <a:srgbClr val="1204C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BALANCES after the adjusting entries, but before the closing entries, are the dollar amounts that go on the financial statements.</a:t>
            </a:r>
            <a:br>
              <a:rPr lang="en-US" dirty="0" smtClean="0">
                <a:solidFill>
                  <a:srgbClr val="1204C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 smtClean="0">
              <a:solidFill>
                <a:srgbClr val="1204C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612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8614" name="Object 9"/>
          <p:cNvGraphicFramePr>
            <a:graphicFrameLocks/>
          </p:cNvGraphicFramePr>
          <p:nvPr/>
        </p:nvGraphicFramePr>
        <p:xfrm>
          <a:off x="5562600" y="3276600"/>
          <a:ext cx="2951163" cy="223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8" name="Clip" r:id="rId4" imgW="4625340" imgH="3515868" progId="">
                  <p:embed/>
                </p:oleObj>
              </mc:Choice>
              <mc:Fallback>
                <p:oleObj name="Clip" r:id="rId4" imgW="4625340" imgH="3515868" progId="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276600"/>
                        <a:ext cx="2951163" cy="223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615" name="Picture 10" descr="AG00218_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648200"/>
            <a:ext cx="141763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DDCBE95F-3DB1-44E1-8238-3DC5B07401B9}" type="slidenum">
              <a:rPr lang="en-US"/>
              <a:pPr>
                <a:defRPr/>
              </a:pPr>
              <a:t>55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215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09600"/>
            <a:ext cx="8305800" cy="1143000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 goal of the whole process:</a:t>
            </a:r>
          </a:p>
        </p:txBody>
      </p:sp>
      <p:graphicFrame>
        <p:nvGraphicFramePr>
          <p:cNvPr id="69636" name="Object 5"/>
          <p:cNvGraphicFramePr>
            <a:graphicFrameLocks noGrp="1"/>
          </p:cNvGraphicFramePr>
          <p:nvPr>
            <p:ph type="clipArt" sz="half" idx="4294967295"/>
          </p:nvPr>
        </p:nvGraphicFramePr>
        <p:xfrm>
          <a:off x="0" y="2063750"/>
          <a:ext cx="2587625" cy="205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Clip" r:id="rId4" imgW="4625340" imgH="3671316" progId="">
                  <p:embed/>
                </p:oleObj>
              </mc:Choice>
              <mc:Fallback>
                <p:oleObj name="Clip" r:id="rId4" imgW="4625340" imgH="3671316" progId="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63750"/>
                        <a:ext cx="2587625" cy="205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0" y="1905000"/>
            <a:ext cx="5334000" cy="4114800"/>
          </a:xfrm>
          <a:noFill/>
        </p:spPr>
        <p:txBody>
          <a:bodyPr/>
          <a:lstStyle/>
          <a:p>
            <a:pPr eaLnBrk="1" hangingPunct="1"/>
            <a:r>
              <a:rPr lang="en-US" sz="2800" b="1" i="1" u="sng" smtClean="0"/>
              <a:t>Financial Statements</a:t>
            </a:r>
            <a:r>
              <a:rPr lang="en-US" sz="2800" smtClean="0"/>
              <a:t> that reflect the true financial condition and transactions of the company</a:t>
            </a:r>
          </a:p>
          <a:p>
            <a:pPr lvl="1" eaLnBrk="1" hangingPunct="1">
              <a:buSzPct val="75000"/>
            </a:pPr>
            <a:r>
              <a:rPr lang="en-US" sz="2400" smtClean="0"/>
              <a:t>Balance Sheet</a:t>
            </a:r>
          </a:p>
          <a:p>
            <a:pPr lvl="1" eaLnBrk="1" hangingPunct="1">
              <a:buSzPct val="75000"/>
            </a:pPr>
            <a:r>
              <a:rPr lang="en-US" sz="2400" smtClean="0"/>
              <a:t>Income Statement</a:t>
            </a:r>
          </a:p>
          <a:p>
            <a:pPr lvl="1" eaLnBrk="1" hangingPunct="1">
              <a:buSzPct val="75000"/>
            </a:pPr>
            <a:r>
              <a:rPr lang="en-US" sz="2400" smtClean="0"/>
              <a:t>Statement of Changes in  	  	Stockholders’ Equity</a:t>
            </a:r>
          </a:p>
          <a:p>
            <a:pPr lvl="1" eaLnBrk="1" hangingPunct="1">
              <a:buSzPct val="75000"/>
            </a:pPr>
            <a:r>
              <a:rPr lang="en-US" sz="2400" smtClean="0"/>
              <a:t>Statement of Cash Flows</a:t>
            </a:r>
          </a:p>
        </p:txBody>
      </p:sp>
      <p:sp>
        <p:nvSpPr>
          <p:cNvPr id="69638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Rectangle 7"/>
          <p:cNvSpPr>
            <a:spLocks noChangeArrowheads="1"/>
          </p:cNvSpPr>
          <p:nvPr/>
        </p:nvSpPr>
        <p:spPr bwMode="auto">
          <a:xfrm rot="-1140000">
            <a:off x="671513" y="4710113"/>
            <a:ext cx="205898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i="1">
                <a:solidFill>
                  <a:srgbClr val="F92E06"/>
                </a:solidFill>
              </a:rPr>
              <a:t>communicating</a:t>
            </a:r>
          </a:p>
          <a:p>
            <a:r>
              <a:rPr lang="en-US" sz="2400" i="1">
                <a:solidFill>
                  <a:srgbClr val="F92E06"/>
                </a:solidFill>
              </a:rPr>
              <a:t>information</a:t>
            </a:r>
          </a:p>
          <a:p>
            <a:r>
              <a:rPr lang="en-US" sz="2400" i="1">
                <a:solidFill>
                  <a:srgbClr val="F92E06"/>
                </a:solidFill>
              </a:rPr>
              <a:t>to users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30BF3DB0-5817-46BA-B01A-A879AE8DC152}" type="slidenum">
              <a:rPr lang="en-US"/>
              <a:pPr>
                <a:defRPr/>
              </a:pPr>
              <a:t>56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751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68425" y="271463"/>
            <a:ext cx="7775575" cy="758825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Closing Entries</a:t>
            </a:r>
          </a:p>
        </p:txBody>
      </p:sp>
      <p:graphicFrame>
        <p:nvGraphicFramePr>
          <p:cNvPr id="70660" name="Object 5"/>
          <p:cNvGraphicFramePr>
            <a:graphicFrameLocks noGrp="1"/>
          </p:cNvGraphicFramePr>
          <p:nvPr>
            <p:ph type="clipArt" sz="half" idx="4294967295"/>
          </p:nvPr>
        </p:nvGraphicFramePr>
        <p:xfrm>
          <a:off x="0" y="1517650"/>
          <a:ext cx="2471738" cy="310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6" name="Clip" r:id="rId4" imgW="4415028" imgH="5550408" progId="">
                  <p:embed/>
                </p:oleObj>
              </mc:Choice>
              <mc:Fallback>
                <p:oleObj name="Clip" r:id="rId4" imgW="4415028" imgH="5550408" progId="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17650"/>
                        <a:ext cx="2471738" cy="310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600200"/>
            <a:ext cx="4648200" cy="4495800"/>
          </a:xfrm>
          <a:noFill/>
        </p:spPr>
        <p:txBody>
          <a:bodyPr/>
          <a:lstStyle/>
          <a:p>
            <a:pPr eaLnBrk="1" hangingPunct="1"/>
            <a:r>
              <a:rPr lang="en-US" sz="2400" smtClean="0"/>
              <a:t>All temporary “nominal” accounts (income statement accounts and dividends) are closed at the end of the accounting period, after the financial statements are prepared.</a:t>
            </a:r>
          </a:p>
          <a:p>
            <a:pPr eaLnBrk="1" hangingPunct="1"/>
            <a:r>
              <a:rPr lang="en-US" sz="2400" smtClean="0"/>
              <a:t>Their balances are brought to ZERO, and the offsetting entry is made to the </a:t>
            </a:r>
            <a:r>
              <a:rPr lang="en-US" sz="2400" smtClean="0">
                <a:solidFill>
                  <a:srgbClr val="F92E06"/>
                </a:solidFill>
              </a:rPr>
              <a:t>retained earnings</a:t>
            </a:r>
            <a:r>
              <a:rPr lang="en-US" sz="2400" smtClean="0"/>
              <a:t> account.</a:t>
            </a:r>
          </a:p>
        </p:txBody>
      </p:sp>
      <p:sp>
        <p:nvSpPr>
          <p:cNvPr id="70662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CC992C84-A7F1-4B12-A619-E1771C5D2304}" type="slidenum">
              <a:rPr lang="en-US"/>
              <a:pPr>
                <a:defRPr/>
              </a:pPr>
              <a:t>57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771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3068638" cy="520700"/>
          </a:xfrm>
          <a:ln w="57150" cap="flat" cmpd="thickThin">
            <a:solidFill>
              <a:schemeClr val="tx2"/>
            </a:solidFill>
          </a:ln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/>
              <a:t>Closing Entries</a:t>
            </a:r>
          </a:p>
        </p:txBody>
      </p:sp>
      <p:graphicFrame>
        <p:nvGraphicFramePr>
          <p:cNvPr id="71684" name="Object 5"/>
          <p:cNvGraphicFramePr>
            <a:graphicFrameLocks noGrp="1"/>
          </p:cNvGraphicFramePr>
          <p:nvPr>
            <p:ph type="clipArt" sz="half" idx="4294967295"/>
          </p:nvPr>
        </p:nvGraphicFramePr>
        <p:xfrm>
          <a:off x="2438400" y="2438400"/>
          <a:ext cx="2773363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5" name="Clip" r:id="rId4" imgW="987223" imgH="725694" progId="">
                  <p:embed/>
                </p:oleObj>
              </mc:Choice>
              <mc:Fallback>
                <p:oleObj name="Clip" r:id="rId4" imgW="987223" imgH="725694" progId="">
                  <p:embed/>
                  <p:pic>
                    <p:nvPicPr>
                      <p:cNvPr id="0" name="Picture 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438400"/>
                        <a:ext cx="2773363" cy="252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38800" y="609600"/>
            <a:ext cx="3505200" cy="5638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1" smtClean="0"/>
              <a:t>Since revenue and expense accounts keep track of transactions for a period of time, we need them to be zero at the end of an accounting period.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smtClean="0"/>
              <a:t>To do this, we </a:t>
            </a:r>
            <a:r>
              <a:rPr lang="en-US" sz="2600" b="1" i="1" smtClean="0"/>
              <a:t>close</a:t>
            </a:r>
            <a:r>
              <a:rPr lang="en-US" sz="2600" b="1" smtClean="0"/>
              <a:t> them to </a:t>
            </a:r>
            <a:r>
              <a:rPr lang="en-US" sz="2600" b="1" smtClean="0">
                <a:solidFill>
                  <a:srgbClr val="F92E06"/>
                </a:solidFill>
              </a:rPr>
              <a:t>retained earnings.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smtClean="0"/>
              <a:t>This effectively kicks them from the income statement to the balance sheet.</a:t>
            </a:r>
          </a:p>
        </p:txBody>
      </p:sp>
      <p:sp>
        <p:nvSpPr>
          <p:cNvPr id="71686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2971800" y="5105400"/>
            <a:ext cx="19161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/>
              <a:t>Income</a:t>
            </a:r>
          </a:p>
          <a:p>
            <a:r>
              <a:rPr lang="en-US" sz="2400"/>
              <a:t>Statement</a:t>
            </a:r>
          </a:p>
          <a:p>
            <a:r>
              <a:rPr lang="en-US" i="1"/>
              <a:t>(revenues</a:t>
            </a:r>
          </a:p>
          <a:p>
            <a:r>
              <a:rPr lang="en-US" i="1"/>
              <a:t> and expenses)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520700" y="4329113"/>
            <a:ext cx="18002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/>
              <a:t>Balance</a:t>
            </a:r>
          </a:p>
          <a:p>
            <a:r>
              <a:rPr lang="en-US" sz="2400"/>
              <a:t>Sheet</a:t>
            </a:r>
          </a:p>
          <a:p>
            <a:r>
              <a:rPr lang="en-US" i="1"/>
              <a:t>(Retained </a:t>
            </a:r>
          </a:p>
          <a:p>
            <a:r>
              <a:rPr lang="en-US" i="1"/>
              <a:t>Earnings</a:t>
            </a:r>
          </a:p>
          <a:p>
            <a:r>
              <a:rPr lang="en-US" i="1"/>
              <a:t> part of equity)</a:t>
            </a:r>
          </a:p>
        </p:txBody>
      </p:sp>
      <p:sp>
        <p:nvSpPr>
          <p:cNvPr id="477197" name="Line 13"/>
          <p:cNvSpPr>
            <a:spLocks noChangeShapeType="1"/>
          </p:cNvSpPr>
          <p:nvPr/>
        </p:nvSpPr>
        <p:spPr bwMode="auto">
          <a:xfrm flipH="1" flipV="1">
            <a:off x="3048000" y="3200400"/>
            <a:ext cx="5334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8" name="Line 14"/>
          <p:cNvSpPr>
            <a:spLocks noChangeShapeType="1"/>
          </p:cNvSpPr>
          <p:nvPr/>
        </p:nvSpPr>
        <p:spPr bwMode="auto">
          <a:xfrm flipH="1">
            <a:off x="1600200" y="3429000"/>
            <a:ext cx="76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199" name="Line 15"/>
          <p:cNvSpPr>
            <a:spLocks noChangeShapeType="1"/>
          </p:cNvSpPr>
          <p:nvPr/>
        </p:nvSpPr>
        <p:spPr bwMode="auto">
          <a:xfrm flipH="1">
            <a:off x="2590800" y="30480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7" grpId="0" animBg="1"/>
      <p:bldP spid="477198" grpId="0" animBg="1"/>
      <p:bldP spid="47719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48C18BD2-D178-4298-A81D-4CC8234565C6}" type="slidenum">
              <a:rPr lang="en-US"/>
              <a:pPr>
                <a:defRPr/>
              </a:pPr>
              <a:t>58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/>
              <a:t>Journal Entries to Close Revenue and Expense Accounts: Closing Entries</a:t>
            </a:r>
          </a:p>
        </p:txBody>
      </p:sp>
      <p:sp>
        <p:nvSpPr>
          <p:cNvPr id="47923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pPr eaLnBrk="1" hangingPunct="1"/>
            <a:r>
              <a:rPr lang="en-US" sz="2800" smtClean="0"/>
              <a:t>Like all entries, </a:t>
            </a:r>
            <a:r>
              <a:rPr lang="en-US" sz="2800" b="1" smtClean="0">
                <a:solidFill>
                  <a:srgbClr val="1204C6"/>
                </a:solidFill>
              </a:rPr>
              <a:t>closing entries</a:t>
            </a:r>
            <a:r>
              <a:rPr lang="en-US" sz="2800" smtClean="0"/>
              <a:t> are </a:t>
            </a:r>
            <a:r>
              <a:rPr lang="en-US" sz="2800" b="1" i="1" smtClean="0">
                <a:solidFill>
                  <a:srgbClr val="F92E06"/>
                </a:solidFill>
              </a:rPr>
              <a:t>Journalized</a:t>
            </a:r>
            <a:r>
              <a:rPr lang="en-US" sz="2800" smtClean="0"/>
              <a:t> and then </a:t>
            </a:r>
            <a:r>
              <a:rPr lang="en-US" sz="2800" b="1" i="1" smtClean="0">
                <a:solidFill>
                  <a:srgbClr val="F92E06"/>
                </a:solidFill>
              </a:rPr>
              <a:t>Posted</a:t>
            </a:r>
            <a:r>
              <a:rPr lang="en-US" sz="2800" smtClean="0"/>
              <a:t>.</a:t>
            </a:r>
          </a:p>
          <a:p>
            <a:pPr eaLnBrk="1" hangingPunct="1"/>
            <a:r>
              <a:rPr lang="en-US" sz="2800" smtClean="0"/>
              <a:t>Revenue accounts have credit balances, so we must </a:t>
            </a:r>
            <a:r>
              <a:rPr lang="en-US" sz="2800" b="1" smtClean="0"/>
              <a:t>DEBIT</a:t>
            </a:r>
            <a:r>
              <a:rPr lang="en-US" sz="2800" smtClean="0"/>
              <a:t> them to close them (to get a zero balance).</a:t>
            </a:r>
          </a:p>
          <a:p>
            <a:pPr eaLnBrk="1" hangingPunct="1"/>
            <a:r>
              <a:rPr lang="en-US" sz="2800" smtClean="0"/>
              <a:t>What should we credit?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2800" smtClean="0"/>
              <a:t>		            </a:t>
            </a:r>
            <a:r>
              <a:rPr lang="en-US" sz="3600" b="1" smtClean="0">
                <a:solidFill>
                  <a:srgbClr val="F92E06"/>
                </a:solidFill>
              </a:rPr>
              <a:t>Retained Earnings</a:t>
            </a:r>
            <a:endParaRPr lang="en-US" smtClean="0"/>
          </a:p>
        </p:txBody>
      </p:sp>
      <p:sp>
        <p:nvSpPr>
          <p:cNvPr id="72709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9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9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9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9E0B4939-8E25-41AB-B221-083A59F72A2A}" type="slidenum">
              <a:rPr lang="en-US"/>
              <a:pPr>
                <a:defRPr/>
              </a:pPr>
              <a:t>5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990600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DOUBLE-ENTRY ACCOUNTING</a:t>
            </a:r>
          </a:p>
        </p:txBody>
      </p:sp>
      <p:sp>
        <p:nvSpPr>
          <p:cNvPr id="37069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7924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Each account can be increased or decreased.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Debit means “left side”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Credit means “right side”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Assets are increased with debits and decreased with credits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Liabilities and permanent Stockholders’ Equity are increased with credits and decreased with debits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</a:t>
            </a:r>
            <a:r>
              <a:rPr lang="en-US" sz="2800" dirty="0" smtClean="0">
                <a:solidFill>
                  <a:srgbClr val="F92E06"/>
                </a:solidFill>
              </a:rPr>
              <a:t> each</a:t>
            </a:r>
            <a:r>
              <a:rPr lang="en-US" sz="2800" dirty="0" smtClean="0"/>
              <a:t> journal entry, i.e. recording of a transaction, the </a:t>
            </a:r>
            <a:r>
              <a:rPr lang="en-US" sz="2800" b="1" dirty="0" smtClean="0">
                <a:solidFill>
                  <a:srgbClr val="002060"/>
                </a:solidFill>
              </a:rPr>
              <a:t>DEBITS</a:t>
            </a:r>
            <a:r>
              <a:rPr lang="en-US" sz="2800" dirty="0" smtClean="0"/>
              <a:t> = </a:t>
            </a:r>
            <a:r>
              <a:rPr lang="en-US" sz="2800" b="1" dirty="0">
                <a:solidFill>
                  <a:srgbClr val="002060"/>
                </a:solidFill>
              </a:rPr>
              <a:t>CREDITS</a:t>
            </a:r>
            <a:r>
              <a:rPr lang="en-US" sz="2800" dirty="0" smtClean="0"/>
              <a:t>. 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dirty="0" smtClean="0"/>
              <a:t>			 </a:t>
            </a:r>
            <a:r>
              <a:rPr lang="en-US" sz="2800" dirty="0" smtClean="0">
                <a:solidFill>
                  <a:srgbClr val="F92E06"/>
                </a:solidFill>
              </a:rPr>
              <a:t>(No exceptions!)</a:t>
            </a:r>
            <a:endParaRPr lang="en-US" sz="2800" dirty="0" smtClean="0"/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0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0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0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0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0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0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3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1D442CC5-1506-45D0-8FAD-270DAF5D88B4}" type="slidenum">
              <a:rPr lang="en-US"/>
              <a:pPr>
                <a:defRPr/>
              </a:pPr>
              <a:t>59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812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68425" y="271463"/>
            <a:ext cx="7775575" cy="631825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/>
              <a:t>Closing continued...</a:t>
            </a:r>
          </a:p>
        </p:txBody>
      </p:sp>
      <p:sp>
        <p:nvSpPr>
          <p:cNvPr id="48128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90600"/>
            <a:ext cx="5105400" cy="5410200"/>
          </a:xfrm>
          <a:noFill/>
        </p:spPr>
        <p:txBody>
          <a:bodyPr/>
          <a:lstStyle/>
          <a:p>
            <a:pPr eaLnBrk="1" hangingPunct="1"/>
            <a:r>
              <a:rPr lang="en-US" sz="2800" smtClean="0"/>
              <a:t>Because expense accounts have debit balances, to close expense accounts we  </a:t>
            </a:r>
            <a:r>
              <a:rPr lang="en-US" sz="2800" b="1" i="1" smtClean="0">
                <a:solidFill>
                  <a:srgbClr val="1204C6"/>
                </a:solidFill>
              </a:rPr>
              <a:t>credit</a:t>
            </a:r>
            <a:r>
              <a:rPr lang="en-US" sz="2800" smtClean="0">
                <a:solidFill>
                  <a:srgbClr val="1204C6"/>
                </a:solidFill>
              </a:rPr>
              <a:t> the expense</a:t>
            </a:r>
            <a:r>
              <a:rPr lang="en-US" sz="2800" smtClean="0"/>
              <a:t> account and </a:t>
            </a:r>
            <a:r>
              <a:rPr lang="en-US" sz="2800" b="1" i="1" smtClean="0">
                <a:solidFill>
                  <a:schemeClr val="hlink"/>
                </a:solidFill>
              </a:rPr>
              <a:t>debit</a:t>
            </a:r>
            <a:r>
              <a:rPr lang="en-US" sz="2800" smtClean="0">
                <a:solidFill>
                  <a:schemeClr val="hlink"/>
                </a:solidFill>
              </a:rPr>
              <a:t> the Retained Earnings</a:t>
            </a:r>
            <a:r>
              <a:rPr lang="en-US" sz="2800" smtClean="0"/>
              <a:t> account.</a:t>
            </a:r>
          </a:p>
          <a:p>
            <a:pPr eaLnBrk="1" hangingPunct="1">
              <a:buFont typeface="Monotype Sorts" pitchFamily="2" charset="2"/>
              <a:buNone/>
            </a:pPr>
            <a:endParaRPr lang="en-US" sz="1400" smtClean="0"/>
          </a:p>
          <a:p>
            <a:pPr eaLnBrk="1" hangingPunct="1">
              <a:buFont typeface="Monotype Sorts" pitchFamily="2" charset="2"/>
              <a:buNone/>
            </a:pPr>
            <a:r>
              <a:rPr lang="en-US" sz="2800" smtClean="0"/>
              <a:t>	We are emptying the revenue and expense accounts...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2800" smtClean="0"/>
              <a:t>Their balances must be “zero” after closing.</a:t>
            </a:r>
          </a:p>
          <a:p>
            <a:pPr eaLnBrk="1" hangingPunct="1">
              <a:buFont typeface="Monotype Sorts" pitchFamily="2" charset="2"/>
              <a:buNone/>
            </a:pPr>
            <a:endParaRPr lang="en-US" sz="2800" smtClean="0"/>
          </a:p>
        </p:txBody>
      </p:sp>
      <p:graphicFrame>
        <p:nvGraphicFramePr>
          <p:cNvPr id="481286" name="Object 6"/>
          <p:cNvGraphicFramePr>
            <a:graphicFrameLocks noGrp="1"/>
          </p:cNvGraphicFramePr>
          <p:nvPr>
            <p:ph type="clipArt" sz="half" idx="4294967295"/>
          </p:nvPr>
        </p:nvGraphicFramePr>
        <p:xfrm>
          <a:off x="5603875" y="1841500"/>
          <a:ext cx="3540125" cy="35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9" name="Clip" r:id="rId4" imgW="3537159" imgH="3551422" progId="">
                  <p:embed/>
                </p:oleObj>
              </mc:Choice>
              <mc:Fallback>
                <p:oleObj name="Clip" r:id="rId4" imgW="3537159" imgH="3551422" progId="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1841500"/>
                        <a:ext cx="3540125" cy="355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Rectangle 7"/>
          <p:cNvSpPr>
            <a:spLocks noChangeArrowheads="1"/>
          </p:cNvSpPr>
          <p:nvPr/>
        </p:nvSpPr>
        <p:spPr bwMode="auto">
          <a:xfrm>
            <a:off x="5700713" y="3643313"/>
            <a:ext cx="287337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buClr>
                <a:srgbClr val="51DC00"/>
              </a:buClr>
              <a:buFontTx/>
              <a:buChar char="•"/>
            </a:pPr>
            <a:endParaRPr lang="en-US" sz="2400"/>
          </a:p>
          <a:p>
            <a:pPr>
              <a:buClr>
                <a:srgbClr val="51DC00"/>
              </a:buClr>
              <a:buFontTx/>
              <a:buChar char="•"/>
            </a:pPr>
            <a:endParaRPr lang="en-US" sz="2400"/>
          </a:p>
          <a:p>
            <a:pPr>
              <a:buClr>
                <a:srgbClr val="51DC00"/>
              </a:buClr>
              <a:buFontTx/>
              <a:buChar char="•"/>
            </a:pPr>
            <a:endParaRPr lang="en-US" sz="2400"/>
          </a:p>
          <a:p>
            <a:pPr>
              <a:buClr>
                <a:srgbClr val="51DC00"/>
              </a:buClr>
              <a:buFontTx/>
              <a:buChar char="•"/>
            </a:pPr>
            <a:endParaRPr lang="en-US" sz="2400"/>
          </a:p>
          <a:p>
            <a:pPr>
              <a:buClr>
                <a:srgbClr val="51DC00"/>
              </a:buClr>
              <a:buFontTx/>
              <a:buChar char="•"/>
            </a:pPr>
            <a:endParaRPr lang="en-US" sz="2400"/>
          </a:p>
          <a:p>
            <a:pPr latinLnBrk="1">
              <a:buClr>
                <a:srgbClr val="51DC00"/>
              </a:buClr>
              <a:buFontTx/>
              <a:buChar char="•"/>
            </a:pP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5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88DC81FC-E993-400E-B1D2-B0FD2F810077}" type="slidenum">
              <a:rPr lang="en-US"/>
              <a:pPr>
                <a:defRPr/>
              </a:pPr>
              <a:t>60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sp>
        <p:nvSpPr>
          <p:cNvPr id="74758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772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sz="2800" b="1">
                <a:solidFill>
                  <a:srgbClr val="1204C6"/>
                </a:solidFill>
              </a:rPr>
              <a:t>   Only the </a:t>
            </a:r>
            <a:r>
              <a:rPr lang="en-US" sz="2800" b="1">
                <a:solidFill>
                  <a:srgbClr val="FF0000"/>
                </a:solidFill>
              </a:rPr>
              <a:t>temporary equity </a:t>
            </a:r>
            <a:r>
              <a:rPr lang="en-US" sz="2800" b="1">
                <a:solidFill>
                  <a:srgbClr val="1204C6"/>
                </a:solidFill>
              </a:rPr>
              <a:t>accounts below will be closed.</a:t>
            </a:r>
          </a:p>
        </p:txBody>
      </p:sp>
      <p:graphicFrame>
        <p:nvGraphicFramePr>
          <p:cNvPr id="74759" name="Object 6"/>
          <p:cNvGraphicFramePr>
            <a:graphicFrameLocks noChangeAspect="1"/>
          </p:cNvGraphicFramePr>
          <p:nvPr/>
        </p:nvGraphicFramePr>
        <p:xfrm>
          <a:off x="228600" y="990600"/>
          <a:ext cx="8670925" cy="525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3" name="Worksheet" r:id="rId5" imgW="10010851" imgH="5124602" progId="Excel.Sheet.8">
                  <p:embed/>
                </p:oleObj>
              </mc:Choice>
              <mc:Fallback>
                <p:oleObj name="Worksheet" r:id="rId5" imgW="10010851" imgH="5124602" progId="Excel.Shee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8670925" cy="525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714" name="Line 10"/>
          <p:cNvSpPr>
            <a:spLocks noChangeShapeType="1"/>
          </p:cNvSpPr>
          <p:nvPr/>
        </p:nvSpPr>
        <p:spPr bwMode="auto">
          <a:xfrm>
            <a:off x="3810000" y="685800"/>
            <a:ext cx="2667000" cy="2819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1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96E22276-FE98-4D85-A9DD-AF188A80B6CA}" type="slidenum">
              <a:rPr lang="en-US"/>
              <a:pPr>
                <a:defRPr/>
              </a:pPr>
              <a:t>61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75782" name="Object 5"/>
          <p:cNvGraphicFramePr>
            <a:graphicFrameLocks noChangeAspect="1"/>
          </p:cNvGraphicFramePr>
          <p:nvPr/>
        </p:nvGraphicFramePr>
        <p:xfrm>
          <a:off x="227013" y="838200"/>
          <a:ext cx="8701087" cy="548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8" name="Worksheet" r:id="rId5" imgW="9972751" imgH="6238951" progId="Excel.Sheet.8">
                  <p:embed/>
                </p:oleObj>
              </mc:Choice>
              <mc:Fallback>
                <p:oleObj name="Worksheet" r:id="rId5" imgW="9972751" imgH="6238951" progId="Excel.Shee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838200"/>
                        <a:ext cx="8701087" cy="548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8329" name="Text Box 9"/>
          <p:cNvSpPr txBox="1">
            <a:spLocks noChangeArrowheads="1"/>
          </p:cNvSpPr>
          <p:nvPr/>
        </p:nvSpPr>
        <p:spPr bwMode="auto">
          <a:xfrm>
            <a:off x="228600" y="228600"/>
            <a:ext cx="86106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Journalize and Post the Closing Entries</a:t>
            </a:r>
          </a:p>
        </p:txBody>
      </p:sp>
      <p:sp>
        <p:nvSpPr>
          <p:cNvPr id="568330" name="Line 10"/>
          <p:cNvSpPr>
            <a:spLocks noChangeShapeType="1"/>
          </p:cNvSpPr>
          <p:nvPr/>
        </p:nvSpPr>
        <p:spPr bwMode="auto">
          <a:xfrm flipH="1">
            <a:off x="6172200" y="1905000"/>
            <a:ext cx="152400" cy="388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8333" name="Line 13"/>
          <p:cNvSpPr>
            <a:spLocks noChangeShapeType="1"/>
          </p:cNvSpPr>
          <p:nvPr/>
        </p:nvSpPr>
        <p:spPr bwMode="auto">
          <a:xfrm>
            <a:off x="6781800" y="2133600"/>
            <a:ext cx="129540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30" grpId="0" animBg="1"/>
      <p:bldP spid="56833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108FE3C7-9D13-4874-A2A4-69B71110AB17}" type="slidenum">
              <a:rPr lang="en-US"/>
              <a:pPr>
                <a:defRPr/>
              </a:pPr>
              <a:t>62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76806" name="Object 5"/>
          <p:cNvGraphicFramePr>
            <a:graphicFrameLocks noChangeAspect="1"/>
          </p:cNvGraphicFramePr>
          <p:nvPr/>
        </p:nvGraphicFramePr>
        <p:xfrm>
          <a:off x="228600" y="304800"/>
          <a:ext cx="8701088" cy="634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6" name="Worksheet" r:id="rId5" imgW="9972675" imgH="7324725" progId="Excel.Sheet.8">
                  <p:embed/>
                </p:oleObj>
              </mc:Choice>
              <mc:Fallback>
                <p:oleObj name="Worksheet" r:id="rId5" imgW="9972675" imgH="7324725" progId="Excel.Shee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"/>
                        <a:ext cx="8701088" cy="634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7" name="Line 8"/>
          <p:cNvSpPr>
            <a:spLocks noChangeShapeType="1"/>
          </p:cNvSpPr>
          <p:nvPr/>
        </p:nvSpPr>
        <p:spPr bwMode="auto">
          <a:xfrm>
            <a:off x="7391400" y="7620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8" name="Line 9"/>
          <p:cNvSpPr>
            <a:spLocks noChangeShapeType="1"/>
          </p:cNvSpPr>
          <p:nvPr/>
        </p:nvSpPr>
        <p:spPr bwMode="auto">
          <a:xfrm>
            <a:off x="8534400" y="762000"/>
            <a:ext cx="0" cy="3810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9" name="Line 10"/>
          <p:cNvSpPr>
            <a:spLocks noChangeShapeType="1"/>
          </p:cNvSpPr>
          <p:nvPr/>
        </p:nvSpPr>
        <p:spPr bwMode="auto">
          <a:xfrm>
            <a:off x="6248400" y="762000"/>
            <a:ext cx="114300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0" name="Line 11"/>
          <p:cNvSpPr>
            <a:spLocks noChangeShapeType="1"/>
          </p:cNvSpPr>
          <p:nvPr/>
        </p:nvSpPr>
        <p:spPr bwMode="auto">
          <a:xfrm>
            <a:off x="7315200" y="9906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1" name="Line 12"/>
          <p:cNvSpPr>
            <a:spLocks noChangeShapeType="1"/>
          </p:cNvSpPr>
          <p:nvPr/>
        </p:nvSpPr>
        <p:spPr bwMode="auto">
          <a:xfrm flipH="1">
            <a:off x="6858000" y="990600"/>
            <a:ext cx="1371600" cy="495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2" name="Line 13"/>
          <p:cNvSpPr>
            <a:spLocks noChangeShapeType="1"/>
          </p:cNvSpPr>
          <p:nvPr/>
        </p:nvSpPr>
        <p:spPr bwMode="auto">
          <a:xfrm>
            <a:off x="7620000" y="1219200"/>
            <a:ext cx="762000" cy="449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3" name="Line 14"/>
          <p:cNvSpPr>
            <a:spLocks noChangeShapeType="1"/>
          </p:cNvSpPr>
          <p:nvPr/>
        </p:nvSpPr>
        <p:spPr bwMode="auto">
          <a:xfrm>
            <a:off x="7239000" y="12192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21F4B320-5DE9-4A53-B93B-D56A31EB02FE}" type="slidenum">
              <a:rPr lang="en-US"/>
              <a:pPr>
                <a:defRPr/>
              </a:pPr>
              <a:t>63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6858000" cy="762000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smtClean="0"/>
              <a:t>One more account to close:</a:t>
            </a:r>
          </a:p>
        </p:txBody>
      </p:sp>
      <p:sp>
        <p:nvSpPr>
          <p:cNvPr id="77828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5943600" y="1447800"/>
            <a:ext cx="3200400" cy="53340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sz="2400" b="1" smtClean="0"/>
              <a:t> Retained Earnings</a:t>
            </a:r>
          </a:p>
        </p:txBody>
      </p:sp>
      <p:sp>
        <p:nvSpPr>
          <p:cNvPr id="77829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Line 6"/>
          <p:cNvSpPr>
            <a:spLocks noChangeShapeType="1"/>
          </p:cNvSpPr>
          <p:nvPr/>
        </p:nvSpPr>
        <p:spPr bwMode="auto">
          <a:xfrm>
            <a:off x="4495800" y="20574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7"/>
          <p:cNvSpPr>
            <a:spLocks noChangeShapeType="1"/>
          </p:cNvSpPr>
          <p:nvPr/>
        </p:nvSpPr>
        <p:spPr bwMode="auto">
          <a:xfrm>
            <a:off x="6400800" y="2057400"/>
            <a:ext cx="0" cy="2044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6450013" y="2133600"/>
            <a:ext cx="26939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/>
              <a:t>Beginning balance</a:t>
            </a:r>
          </a:p>
        </p:txBody>
      </p:sp>
      <p:sp>
        <p:nvSpPr>
          <p:cNvPr id="77834" name="Rectangle 9"/>
          <p:cNvSpPr>
            <a:spLocks noChangeArrowheads="1"/>
          </p:cNvSpPr>
          <p:nvPr/>
        </p:nvSpPr>
        <p:spPr bwMode="auto">
          <a:xfrm>
            <a:off x="6553200" y="2667000"/>
            <a:ext cx="1724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/>
              <a:t>  Revenues</a:t>
            </a:r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4495800" y="3733800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4419600" y="3048000"/>
            <a:ext cx="1828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400">
                <a:solidFill>
                  <a:srgbClr val="F92E06"/>
                </a:solidFill>
              </a:rPr>
              <a:t>  </a:t>
            </a:r>
            <a:r>
              <a:rPr lang="en-US" sz="2400" b="1">
                <a:solidFill>
                  <a:srgbClr val="F92E06"/>
                </a:solidFill>
              </a:rPr>
              <a:t>Dividends</a:t>
            </a:r>
            <a:endParaRPr lang="en-US" sz="2400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4089400" y="3489325"/>
            <a:ext cx="20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4114800" y="3886200"/>
            <a:ext cx="2286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/>
              <a:t>Ending balance</a:t>
            </a:r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762000" y="4800600"/>
            <a:ext cx="7620000" cy="1200150"/>
          </a:xfrm>
          <a:prstGeom prst="rect">
            <a:avLst/>
          </a:prstGeom>
          <a:noFill/>
          <a:ln w="76200" cmpd="tri">
            <a:solidFill>
              <a:srgbClr val="F92E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200" b="1"/>
              <a:t>The DIVIDENDS (to stockholders) account is closed by </a:t>
            </a:r>
            <a:r>
              <a:rPr lang="en-US" sz="2200" b="1">
                <a:solidFill>
                  <a:srgbClr val="FF0000"/>
                </a:solidFill>
              </a:rPr>
              <a:t>crediting</a:t>
            </a:r>
            <a:r>
              <a:rPr lang="en-US" sz="2200" b="1"/>
              <a:t> it (since it has a debit balance) and making an offsetting </a:t>
            </a:r>
            <a:r>
              <a:rPr lang="en-US" sz="2200" b="1">
                <a:solidFill>
                  <a:srgbClr val="FF0000"/>
                </a:solidFill>
              </a:rPr>
              <a:t>debit to RETAINED EARNINGS</a:t>
            </a:r>
            <a:r>
              <a:rPr lang="en-US" sz="2400"/>
              <a:t>.</a:t>
            </a: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4495800" y="2667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  Expenses</a:t>
            </a:r>
          </a:p>
        </p:txBody>
      </p:sp>
      <p:sp>
        <p:nvSpPr>
          <p:cNvPr id="77841" name="Line 17"/>
          <p:cNvSpPr>
            <a:spLocks noChangeShapeType="1"/>
          </p:cNvSpPr>
          <p:nvPr/>
        </p:nvSpPr>
        <p:spPr bwMode="auto">
          <a:xfrm flipV="1">
            <a:off x="5486400" y="3505200"/>
            <a:ext cx="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609600" y="14478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Dividends</a:t>
            </a:r>
          </a:p>
        </p:txBody>
      </p:sp>
      <p:sp>
        <p:nvSpPr>
          <p:cNvPr id="77843" name="Line 19"/>
          <p:cNvSpPr>
            <a:spLocks noChangeShapeType="1"/>
          </p:cNvSpPr>
          <p:nvPr/>
        </p:nvSpPr>
        <p:spPr bwMode="auto">
          <a:xfrm>
            <a:off x="381000" y="20574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>
            <a:off x="2286000" y="2057400"/>
            <a:ext cx="0" cy="2044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457200" y="2286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Dividends</a:t>
            </a:r>
            <a:endParaRPr lang="en-US"/>
          </a:p>
        </p:txBody>
      </p:sp>
      <p:sp>
        <p:nvSpPr>
          <p:cNvPr id="77846" name="Text Box 22"/>
          <p:cNvSpPr txBox="1">
            <a:spLocks noChangeArrowheads="1"/>
          </p:cNvSpPr>
          <p:nvPr/>
        </p:nvSpPr>
        <p:spPr bwMode="auto">
          <a:xfrm>
            <a:off x="2438400" y="2667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92E06"/>
                </a:solidFill>
              </a:rPr>
              <a:t>Dividends</a:t>
            </a:r>
            <a:endParaRPr lang="en-US"/>
          </a:p>
        </p:txBody>
      </p:sp>
      <p:sp>
        <p:nvSpPr>
          <p:cNvPr id="77847" name="Text Box 23"/>
          <p:cNvSpPr txBox="1">
            <a:spLocks noChangeArrowheads="1"/>
          </p:cNvSpPr>
          <p:nvPr/>
        </p:nvSpPr>
        <p:spPr bwMode="auto">
          <a:xfrm>
            <a:off x="152400" y="3429000"/>
            <a:ext cx="175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1204C6"/>
                </a:solidFill>
              </a:rPr>
              <a:t>Balance before closing</a:t>
            </a:r>
          </a:p>
        </p:txBody>
      </p:sp>
      <p:sp>
        <p:nvSpPr>
          <p:cNvPr id="77848" name="Line 24"/>
          <p:cNvSpPr>
            <a:spLocks noChangeShapeType="1"/>
          </p:cNvSpPr>
          <p:nvPr/>
        </p:nvSpPr>
        <p:spPr bwMode="auto">
          <a:xfrm flipV="1">
            <a:off x="685800" y="2743200"/>
            <a:ext cx="304800" cy="609600"/>
          </a:xfrm>
          <a:prstGeom prst="line">
            <a:avLst/>
          </a:prstGeom>
          <a:noFill/>
          <a:ln w="28575">
            <a:solidFill>
              <a:srgbClr val="1204C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 flipV="1">
            <a:off x="1828800" y="3124200"/>
            <a:ext cx="10668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31EB0F96-21B1-4E15-9C11-719B17AB80B7}" type="slidenum">
              <a:rPr lang="en-US"/>
              <a:pPr>
                <a:defRPr/>
              </a:pPr>
              <a:t>64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6248400" cy="762000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smtClean="0"/>
              <a:t>One more account to close:</a:t>
            </a:r>
          </a:p>
        </p:txBody>
      </p:sp>
      <p:sp>
        <p:nvSpPr>
          <p:cNvPr id="78852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838200" y="1371600"/>
            <a:ext cx="8305800" cy="457200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sz="2400" b="1" smtClean="0"/>
              <a:t>Dividends (Distributions)               Retained Earnings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2400" b="1" smtClean="0"/>
              <a:t> Bal.    400                                                          2000 Beg. Bal.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2400" b="1" smtClean="0"/>
              <a:t>                                                       (exp)  5600  9000  (rev.)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2400" smtClean="0"/>
              <a:t>                         </a:t>
            </a:r>
            <a:endParaRPr lang="en-US" sz="2400" b="1" smtClean="0"/>
          </a:p>
          <a:p>
            <a:pPr eaLnBrk="1" hangingPunct="1">
              <a:buFont typeface="Monotype Sorts" pitchFamily="2" charset="2"/>
              <a:buNone/>
            </a:pPr>
            <a:r>
              <a:rPr lang="en-US" sz="2400" b="1" smtClean="0"/>
              <a:t>        </a:t>
            </a:r>
            <a:r>
              <a:rPr lang="en-US" sz="2400" smtClean="0"/>
              <a:t> </a:t>
            </a:r>
          </a:p>
          <a:p>
            <a:pPr eaLnBrk="1" hangingPunct="1">
              <a:buFont typeface="Monotype Sorts" pitchFamily="2" charset="2"/>
              <a:buNone/>
            </a:pPr>
            <a:endParaRPr lang="en-US" sz="2400" smtClean="0"/>
          </a:p>
        </p:txBody>
      </p:sp>
      <p:sp>
        <p:nvSpPr>
          <p:cNvPr id="78853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Line 6"/>
          <p:cNvSpPr>
            <a:spLocks noChangeShapeType="1"/>
          </p:cNvSpPr>
          <p:nvPr/>
        </p:nvSpPr>
        <p:spPr bwMode="auto">
          <a:xfrm>
            <a:off x="5334000" y="1828800"/>
            <a:ext cx="2882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Line 7"/>
          <p:cNvSpPr>
            <a:spLocks noChangeShapeType="1"/>
          </p:cNvSpPr>
          <p:nvPr/>
        </p:nvSpPr>
        <p:spPr bwMode="auto">
          <a:xfrm>
            <a:off x="6629400" y="1828800"/>
            <a:ext cx="0" cy="2044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Rectangle 8"/>
          <p:cNvSpPr>
            <a:spLocks noChangeArrowheads="1"/>
          </p:cNvSpPr>
          <p:nvPr/>
        </p:nvSpPr>
        <p:spPr bwMode="auto">
          <a:xfrm>
            <a:off x="1219200" y="4267200"/>
            <a:ext cx="6845300" cy="1200150"/>
          </a:xfrm>
          <a:prstGeom prst="rect">
            <a:avLst/>
          </a:prstGeom>
          <a:noFill/>
          <a:ln w="76200" cmpd="tri">
            <a:solidFill>
              <a:srgbClr val="F92E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200" b="1"/>
              <a:t>The DIVIDENDS (to stockholders) account is closed with a </a:t>
            </a:r>
            <a:r>
              <a:rPr lang="en-US" sz="2200" b="1">
                <a:solidFill>
                  <a:srgbClr val="F92E06"/>
                </a:solidFill>
              </a:rPr>
              <a:t>credit</a:t>
            </a:r>
            <a:r>
              <a:rPr lang="en-US" sz="2200" b="1"/>
              <a:t> (since it has a debit balance) and an offsetting </a:t>
            </a:r>
            <a:r>
              <a:rPr lang="en-US" sz="2200" b="1">
                <a:solidFill>
                  <a:schemeClr val="accent2"/>
                </a:solidFill>
              </a:rPr>
              <a:t>debit</a:t>
            </a:r>
            <a:r>
              <a:rPr lang="en-US" sz="2200" b="1"/>
              <a:t> to RETAINED EARNINGS</a:t>
            </a:r>
            <a:r>
              <a:rPr lang="en-US" sz="2400"/>
              <a:t>.</a:t>
            </a:r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>
            <a:off x="609600" y="1828800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2590800" y="1828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594F3E02-7054-4F33-ABD2-13484231D0F7}" type="slidenum">
              <a:rPr lang="en-US"/>
              <a:pPr>
                <a:defRPr/>
              </a:pPr>
              <a:t>65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997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6553200" cy="762000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smtClean="0"/>
              <a:t>One more account to close:</a:t>
            </a:r>
          </a:p>
        </p:txBody>
      </p:sp>
      <p:sp>
        <p:nvSpPr>
          <p:cNvPr id="79876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838200" y="1371600"/>
            <a:ext cx="8305800" cy="457200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sz="2400" b="1" smtClean="0"/>
              <a:t>Dividends (Distributions)               Retained Earnings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2400" b="1" smtClean="0"/>
              <a:t>      Bal.   400                                                      2000 Beg. Bal.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2400" b="1" smtClean="0"/>
              <a:t>                                                       (exp)  5600  9000  (rev.)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2400" b="1" smtClean="0"/>
              <a:t>                       </a:t>
            </a:r>
            <a:r>
              <a:rPr lang="en-US" sz="2400" b="1" smtClean="0">
                <a:solidFill>
                  <a:srgbClr val="F92E06"/>
                </a:solidFill>
              </a:rPr>
              <a:t>400 (to close)</a:t>
            </a:r>
            <a:r>
              <a:rPr lang="en-US" sz="2400" b="1" smtClean="0"/>
              <a:t>       </a:t>
            </a:r>
            <a:r>
              <a:rPr lang="en-US" sz="2400" b="1" smtClean="0">
                <a:solidFill>
                  <a:schemeClr val="accent2"/>
                </a:solidFill>
              </a:rPr>
              <a:t>(div.)    400</a:t>
            </a:r>
            <a:r>
              <a:rPr lang="en-US" sz="2400" b="1" smtClean="0"/>
              <a:t>                                                     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2400" b="1" smtClean="0"/>
              <a:t>        </a:t>
            </a:r>
            <a:r>
              <a:rPr lang="en-US" sz="2400" b="1" smtClean="0">
                <a:solidFill>
                  <a:srgbClr val="F92E06"/>
                </a:solidFill>
              </a:rPr>
              <a:t>end    0</a:t>
            </a:r>
            <a:r>
              <a:rPr lang="en-US" sz="2400" b="1" smtClean="0"/>
              <a:t>                                                       5000 End Bal.</a:t>
            </a:r>
          </a:p>
        </p:txBody>
      </p:sp>
      <p:sp>
        <p:nvSpPr>
          <p:cNvPr id="79877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Line 6"/>
          <p:cNvSpPr>
            <a:spLocks noChangeShapeType="1"/>
          </p:cNvSpPr>
          <p:nvPr/>
        </p:nvSpPr>
        <p:spPr bwMode="auto">
          <a:xfrm>
            <a:off x="5334000" y="1828800"/>
            <a:ext cx="2882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Line 7"/>
          <p:cNvSpPr>
            <a:spLocks noChangeShapeType="1"/>
          </p:cNvSpPr>
          <p:nvPr/>
        </p:nvSpPr>
        <p:spPr bwMode="auto">
          <a:xfrm>
            <a:off x="6629400" y="1828800"/>
            <a:ext cx="0" cy="2044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Rectangle 8"/>
          <p:cNvSpPr>
            <a:spLocks noChangeArrowheads="1"/>
          </p:cNvSpPr>
          <p:nvPr/>
        </p:nvSpPr>
        <p:spPr bwMode="auto">
          <a:xfrm>
            <a:off x="1295400" y="3962400"/>
            <a:ext cx="6845300" cy="1200150"/>
          </a:xfrm>
          <a:prstGeom prst="rect">
            <a:avLst/>
          </a:prstGeom>
          <a:noFill/>
          <a:ln w="76200" cmpd="tri">
            <a:solidFill>
              <a:srgbClr val="F92E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200" b="1"/>
              <a:t>The DIVIDENDS (to stockholders) account is closed with a </a:t>
            </a:r>
            <a:r>
              <a:rPr lang="en-US" sz="2200" b="1">
                <a:solidFill>
                  <a:srgbClr val="F92E06"/>
                </a:solidFill>
              </a:rPr>
              <a:t>credit</a:t>
            </a:r>
            <a:r>
              <a:rPr lang="en-US" sz="2200" b="1"/>
              <a:t> (since it has a debit balance) and an offsetting </a:t>
            </a:r>
            <a:r>
              <a:rPr lang="en-US" sz="2200" b="1">
                <a:solidFill>
                  <a:schemeClr val="accent2"/>
                </a:solidFill>
              </a:rPr>
              <a:t>debit</a:t>
            </a:r>
            <a:r>
              <a:rPr lang="en-US" sz="2200" b="1"/>
              <a:t> to RETAINED EARNINGS</a:t>
            </a:r>
            <a:r>
              <a:rPr lang="en-US" sz="2400"/>
              <a:t>.</a:t>
            </a:r>
          </a:p>
        </p:txBody>
      </p:sp>
      <p:sp>
        <p:nvSpPr>
          <p:cNvPr id="79882" name="Line 9"/>
          <p:cNvSpPr>
            <a:spLocks noChangeShapeType="1"/>
          </p:cNvSpPr>
          <p:nvPr/>
        </p:nvSpPr>
        <p:spPr bwMode="auto">
          <a:xfrm>
            <a:off x="609600" y="1828800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Line 10"/>
          <p:cNvSpPr>
            <a:spLocks noChangeShapeType="1"/>
          </p:cNvSpPr>
          <p:nvPr/>
        </p:nvSpPr>
        <p:spPr bwMode="auto">
          <a:xfrm>
            <a:off x="2590800" y="1828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Line 11"/>
          <p:cNvSpPr>
            <a:spLocks noChangeShapeType="1"/>
          </p:cNvSpPr>
          <p:nvPr/>
        </p:nvSpPr>
        <p:spPr bwMode="auto">
          <a:xfrm>
            <a:off x="1295400" y="31242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Line 12"/>
          <p:cNvSpPr>
            <a:spLocks noChangeShapeType="1"/>
          </p:cNvSpPr>
          <p:nvPr/>
        </p:nvSpPr>
        <p:spPr bwMode="auto">
          <a:xfrm>
            <a:off x="5410200" y="3124200"/>
            <a:ext cx="289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Line 17"/>
          <p:cNvSpPr>
            <a:spLocks noChangeShapeType="1"/>
          </p:cNvSpPr>
          <p:nvPr/>
        </p:nvSpPr>
        <p:spPr bwMode="auto">
          <a:xfrm flipH="1" flipV="1">
            <a:off x="3048000" y="3048000"/>
            <a:ext cx="533400" cy="1371600"/>
          </a:xfrm>
          <a:prstGeom prst="line">
            <a:avLst/>
          </a:prstGeom>
          <a:noFill/>
          <a:ln w="28575">
            <a:solidFill>
              <a:srgbClr val="F92E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7" name="Line 18"/>
          <p:cNvSpPr>
            <a:spLocks noChangeShapeType="1"/>
          </p:cNvSpPr>
          <p:nvPr/>
        </p:nvSpPr>
        <p:spPr bwMode="auto">
          <a:xfrm flipV="1">
            <a:off x="4343400" y="3048000"/>
            <a:ext cx="1828800" cy="1752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71794B29-A837-429D-92B8-96BCCC85405A}" type="slidenum">
              <a:rPr lang="en-US"/>
              <a:pPr>
                <a:defRPr/>
              </a:pPr>
              <a:t>66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867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6477000" cy="762000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smtClean="0"/>
              <a:t>One more account to close:</a:t>
            </a:r>
          </a:p>
        </p:txBody>
      </p:sp>
      <p:sp>
        <p:nvSpPr>
          <p:cNvPr id="80900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838200" y="1371600"/>
            <a:ext cx="8305800" cy="457200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sz="2400" b="1" smtClean="0"/>
              <a:t>Dividends (Distributions)               Retained Earnings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2400" b="1" smtClean="0"/>
              <a:t>    Bal.   400                                                        2000 Beg. Bal.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2400" b="1" smtClean="0"/>
              <a:t>                                                       (exp)  5600  9000  (rev.)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2400" b="1" smtClean="0"/>
              <a:t>                         </a:t>
            </a:r>
            <a:r>
              <a:rPr lang="en-US" sz="2400" b="1" smtClean="0">
                <a:solidFill>
                  <a:srgbClr val="F92E06"/>
                </a:solidFill>
              </a:rPr>
              <a:t>400 (to close)</a:t>
            </a:r>
            <a:r>
              <a:rPr lang="en-US" sz="2400" b="1" smtClean="0"/>
              <a:t>       </a:t>
            </a:r>
            <a:r>
              <a:rPr lang="en-US" sz="2400" b="1" smtClean="0">
                <a:solidFill>
                  <a:schemeClr val="accent2"/>
                </a:solidFill>
              </a:rPr>
              <a:t>(div.)    400</a:t>
            </a:r>
            <a:r>
              <a:rPr lang="en-US" sz="2400" b="1" smtClean="0"/>
              <a:t>                                                     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2400" b="1" smtClean="0"/>
              <a:t>       </a:t>
            </a:r>
            <a:r>
              <a:rPr lang="en-US" sz="2400" b="1" smtClean="0">
                <a:solidFill>
                  <a:srgbClr val="F92E06"/>
                </a:solidFill>
              </a:rPr>
              <a:t>end    0</a:t>
            </a:r>
            <a:r>
              <a:rPr lang="en-US" sz="2400" b="1" smtClean="0"/>
              <a:t>                                                   </a:t>
            </a:r>
            <a:r>
              <a:rPr lang="en-US" sz="1200" b="1" smtClean="0"/>
              <a:t>            </a:t>
            </a:r>
            <a:r>
              <a:rPr lang="en-US" sz="2400" b="1" smtClean="0"/>
              <a:t>5000 End Bal.</a:t>
            </a:r>
          </a:p>
        </p:txBody>
      </p:sp>
      <p:sp>
        <p:nvSpPr>
          <p:cNvPr id="80901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Line 6"/>
          <p:cNvSpPr>
            <a:spLocks noChangeShapeType="1"/>
          </p:cNvSpPr>
          <p:nvPr/>
        </p:nvSpPr>
        <p:spPr bwMode="auto">
          <a:xfrm>
            <a:off x="5334000" y="1828800"/>
            <a:ext cx="2882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Line 7"/>
          <p:cNvSpPr>
            <a:spLocks noChangeShapeType="1"/>
          </p:cNvSpPr>
          <p:nvPr/>
        </p:nvSpPr>
        <p:spPr bwMode="auto">
          <a:xfrm>
            <a:off x="6629400" y="1828800"/>
            <a:ext cx="0" cy="2044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Rectangle 8"/>
          <p:cNvSpPr>
            <a:spLocks noChangeArrowheads="1"/>
          </p:cNvSpPr>
          <p:nvPr/>
        </p:nvSpPr>
        <p:spPr bwMode="auto">
          <a:xfrm>
            <a:off x="1295400" y="3962400"/>
            <a:ext cx="6845300" cy="1200150"/>
          </a:xfrm>
          <a:prstGeom prst="rect">
            <a:avLst/>
          </a:prstGeom>
          <a:noFill/>
          <a:ln w="76200" cmpd="tri">
            <a:solidFill>
              <a:srgbClr val="F92E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200" b="1"/>
              <a:t>The DIVIDENDS (to stockholders) account is closed with a </a:t>
            </a:r>
            <a:r>
              <a:rPr lang="en-US" sz="2200" b="1">
                <a:solidFill>
                  <a:srgbClr val="F92E06"/>
                </a:solidFill>
              </a:rPr>
              <a:t>credit</a:t>
            </a:r>
            <a:r>
              <a:rPr lang="en-US" sz="2200" b="1"/>
              <a:t> (since it has a debit balance) and an offsetting </a:t>
            </a:r>
            <a:r>
              <a:rPr lang="en-US" sz="2200" b="1">
                <a:solidFill>
                  <a:schemeClr val="accent2"/>
                </a:solidFill>
              </a:rPr>
              <a:t>debit</a:t>
            </a:r>
            <a:r>
              <a:rPr lang="en-US" sz="2200" b="1"/>
              <a:t> to RETAINED EARNINGS</a:t>
            </a:r>
            <a:r>
              <a:rPr lang="en-US" sz="2400"/>
              <a:t>.</a:t>
            </a:r>
          </a:p>
        </p:txBody>
      </p:sp>
      <p:sp>
        <p:nvSpPr>
          <p:cNvPr id="80906" name="Line 9"/>
          <p:cNvSpPr>
            <a:spLocks noChangeShapeType="1"/>
          </p:cNvSpPr>
          <p:nvPr/>
        </p:nvSpPr>
        <p:spPr bwMode="auto">
          <a:xfrm>
            <a:off x="609600" y="1828800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Line 10"/>
          <p:cNvSpPr>
            <a:spLocks noChangeShapeType="1"/>
          </p:cNvSpPr>
          <p:nvPr/>
        </p:nvSpPr>
        <p:spPr bwMode="auto">
          <a:xfrm>
            <a:off x="2590800" y="1828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Line 11"/>
          <p:cNvSpPr>
            <a:spLocks noChangeShapeType="1"/>
          </p:cNvSpPr>
          <p:nvPr/>
        </p:nvSpPr>
        <p:spPr bwMode="auto">
          <a:xfrm>
            <a:off x="1295400" y="31242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12"/>
          <p:cNvSpPr>
            <a:spLocks noChangeShapeType="1"/>
          </p:cNvSpPr>
          <p:nvPr/>
        </p:nvSpPr>
        <p:spPr bwMode="auto">
          <a:xfrm>
            <a:off x="5410200" y="3124200"/>
            <a:ext cx="289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Line 17"/>
          <p:cNvSpPr>
            <a:spLocks noChangeShapeType="1"/>
          </p:cNvSpPr>
          <p:nvPr/>
        </p:nvSpPr>
        <p:spPr bwMode="auto">
          <a:xfrm flipH="1" flipV="1">
            <a:off x="3048000" y="3048000"/>
            <a:ext cx="533400" cy="1371600"/>
          </a:xfrm>
          <a:prstGeom prst="line">
            <a:avLst/>
          </a:prstGeom>
          <a:noFill/>
          <a:ln w="28575">
            <a:solidFill>
              <a:srgbClr val="F92E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1" name="Line 18"/>
          <p:cNvSpPr>
            <a:spLocks noChangeShapeType="1"/>
          </p:cNvSpPr>
          <p:nvPr/>
        </p:nvSpPr>
        <p:spPr bwMode="auto">
          <a:xfrm flipV="1">
            <a:off x="4343400" y="3048000"/>
            <a:ext cx="1828800" cy="1752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71" name="Text Box 19"/>
          <p:cNvSpPr txBox="1">
            <a:spLocks noChangeArrowheads="1"/>
          </p:cNvSpPr>
          <p:nvPr/>
        </p:nvSpPr>
        <p:spPr bwMode="auto">
          <a:xfrm>
            <a:off x="381000" y="5257800"/>
            <a:ext cx="8305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Do NOT close the Retained Earnings account.  Its $5,000 ending balance becomes the beginning balance of the next period.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71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3616A9F2-19B0-418B-89F1-312283398489}" type="slidenum">
              <a:rPr lang="en-US"/>
              <a:pPr>
                <a:defRPr/>
              </a:pPr>
              <a:t>67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81926" name="Object 5"/>
          <p:cNvGraphicFramePr>
            <a:graphicFrameLocks noChangeAspect="1"/>
          </p:cNvGraphicFramePr>
          <p:nvPr/>
        </p:nvGraphicFramePr>
        <p:xfrm>
          <a:off x="227013" y="298450"/>
          <a:ext cx="8701087" cy="615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3" name="Worksheet" r:id="rId5" imgW="9896475" imgH="7210425" progId="Excel.Sheet.8">
                  <p:embed/>
                </p:oleObj>
              </mc:Choice>
              <mc:Fallback>
                <p:oleObj name="Worksheet" r:id="rId5" imgW="9896475" imgH="7210425" progId="Excel.Shee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298450"/>
                        <a:ext cx="8701087" cy="615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2664" name="Line 8"/>
          <p:cNvSpPr>
            <a:spLocks noChangeShapeType="1"/>
          </p:cNvSpPr>
          <p:nvPr/>
        </p:nvSpPr>
        <p:spPr bwMode="auto">
          <a:xfrm>
            <a:off x="6553200" y="838200"/>
            <a:ext cx="190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665" name="Line 9"/>
          <p:cNvSpPr>
            <a:spLocks noChangeShapeType="1"/>
          </p:cNvSpPr>
          <p:nvPr/>
        </p:nvSpPr>
        <p:spPr bwMode="auto">
          <a:xfrm flipH="1">
            <a:off x="8077200" y="838200"/>
            <a:ext cx="38100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666" name="Line 10"/>
          <p:cNvSpPr>
            <a:spLocks noChangeShapeType="1"/>
          </p:cNvSpPr>
          <p:nvPr/>
        </p:nvSpPr>
        <p:spPr bwMode="auto">
          <a:xfrm>
            <a:off x="7086600" y="1219200"/>
            <a:ext cx="76200" cy="2743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667" name="Line 11"/>
          <p:cNvSpPr>
            <a:spLocks noChangeShapeType="1"/>
          </p:cNvSpPr>
          <p:nvPr/>
        </p:nvSpPr>
        <p:spPr bwMode="auto">
          <a:xfrm flipV="1">
            <a:off x="7162800" y="3733800"/>
            <a:ext cx="1066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8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8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64" grpId="0" animBg="1"/>
      <p:bldP spid="582665" grpId="0" animBg="1"/>
      <p:bldP spid="582666" grpId="0" animBg="1"/>
      <p:bldP spid="58266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766B37B9-BE6B-4CEB-9B20-A5BEEC6D99EF}" type="slidenum">
              <a:rPr lang="en-US"/>
              <a:pPr>
                <a:defRPr/>
              </a:pPr>
              <a:t>68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  </a:t>
            </a:r>
          </a:p>
        </p:txBody>
      </p:sp>
      <p:graphicFrame>
        <p:nvGraphicFramePr>
          <p:cNvPr id="82950" name="Object 5"/>
          <p:cNvGraphicFramePr>
            <a:graphicFrameLocks noChangeAspect="1"/>
          </p:cNvGraphicFramePr>
          <p:nvPr/>
        </p:nvGraphicFramePr>
        <p:xfrm>
          <a:off x="914400" y="1371600"/>
          <a:ext cx="7065963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4" name="Worksheet" r:id="rId5" imgW="8039100" imgH="5172075" progId="Excel.Sheet.8">
                  <p:embed/>
                </p:oleObj>
              </mc:Choice>
              <mc:Fallback>
                <p:oleObj name="Worksheet" r:id="rId5" imgW="8039100" imgH="5172075" progId="Excel.Shee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1600"/>
                        <a:ext cx="7065963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2422" name="Text Box 6"/>
          <p:cNvSpPr txBox="1">
            <a:spLocks noChangeArrowheads="1"/>
          </p:cNvSpPr>
          <p:nvPr/>
        </p:nvSpPr>
        <p:spPr bwMode="auto">
          <a:xfrm>
            <a:off x="228600" y="457200"/>
            <a:ext cx="86106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 of Closing Entries in the Journal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944C7392-9CB6-4A02-BEDF-C558EC0A0E34}" type="slidenum">
              <a:rPr lang="en-US"/>
              <a:pPr>
                <a:defRPr/>
              </a:pPr>
              <a:t>6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68425" y="533400"/>
            <a:ext cx="7775575" cy="695325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	T-Accounts</a:t>
            </a: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62" name="Group 5"/>
          <p:cNvGrpSpPr>
            <a:grpSpLocks/>
          </p:cNvGrpSpPr>
          <p:nvPr/>
        </p:nvGrpSpPr>
        <p:grpSpPr bwMode="auto">
          <a:xfrm>
            <a:off x="4953000" y="1676400"/>
            <a:ext cx="3208338" cy="1744663"/>
            <a:chOff x="3111" y="817"/>
            <a:chExt cx="2021" cy="1099"/>
          </a:xfrm>
        </p:grpSpPr>
        <p:sp>
          <p:nvSpPr>
            <p:cNvPr id="19465" name="Rectangle 6"/>
            <p:cNvSpPr>
              <a:spLocks noChangeArrowheads="1"/>
            </p:cNvSpPr>
            <p:nvPr/>
          </p:nvSpPr>
          <p:spPr bwMode="auto">
            <a:xfrm>
              <a:off x="3111" y="1225"/>
              <a:ext cx="95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/>
                <a:t>  Increase</a:t>
              </a:r>
            </a:p>
          </p:txBody>
        </p:sp>
        <p:grpSp>
          <p:nvGrpSpPr>
            <p:cNvPr id="19466" name="Group 7"/>
            <p:cNvGrpSpPr>
              <a:grpSpLocks/>
            </p:cNvGrpSpPr>
            <p:nvPr/>
          </p:nvGrpSpPr>
          <p:grpSpPr bwMode="auto">
            <a:xfrm>
              <a:off x="3172" y="817"/>
              <a:ext cx="1960" cy="1099"/>
              <a:chOff x="3172" y="817"/>
              <a:chExt cx="1960" cy="1099"/>
            </a:xfrm>
          </p:grpSpPr>
          <p:sp>
            <p:nvSpPr>
              <p:cNvPr id="19468" name="Line 8"/>
              <p:cNvSpPr>
                <a:spLocks noChangeShapeType="1"/>
              </p:cNvSpPr>
              <p:nvPr/>
            </p:nvSpPr>
            <p:spPr bwMode="auto">
              <a:xfrm>
                <a:off x="3172" y="1092"/>
                <a:ext cx="19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9" name="Line 9"/>
              <p:cNvSpPr>
                <a:spLocks noChangeShapeType="1"/>
              </p:cNvSpPr>
              <p:nvPr/>
            </p:nvSpPr>
            <p:spPr bwMode="auto">
              <a:xfrm>
                <a:off x="4176" y="1096"/>
                <a:ext cx="0" cy="8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0" name="Rectangle 10"/>
              <p:cNvSpPr>
                <a:spLocks noChangeArrowheads="1"/>
              </p:cNvSpPr>
              <p:nvPr/>
            </p:nvSpPr>
            <p:spPr bwMode="auto">
              <a:xfrm>
                <a:off x="3639" y="817"/>
                <a:ext cx="935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400"/>
                  <a:t> </a:t>
                </a:r>
                <a:r>
                  <a:rPr lang="en-US" sz="2400" b="1"/>
                  <a:t>ASSETS</a:t>
                </a:r>
              </a:p>
            </p:txBody>
          </p:sp>
          <p:sp>
            <p:nvSpPr>
              <p:cNvPr id="19471" name="Rectangle 11"/>
              <p:cNvSpPr>
                <a:spLocks noChangeArrowheads="1"/>
              </p:cNvSpPr>
              <p:nvPr/>
            </p:nvSpPr>
            <p:spPr bwMode="auto">
              <a:xfrm>
                <a:off x="4256" y="1209"/>
                <a:ext cx="1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7" name="Rectangle 12"/>
            <p:cNvSpPr>
              <a:spLocks noChangeArrowheads="1"/>
            </p:cNvSpPr>
            <p:nvPr/>
          </p:nvSpPr>
          <p:spPr bwMode="auto">
            <a:xfrm>
              <a:off x="4647" y="1024"/>
              <a:ext cx="16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1"/>
                <a:t> </a:t>
              </a:r>
            </a:p>
          </p:txBody>
        </p:sp>
      </p:grpSp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458788" y="2119313"/>
            <a:ext cx="411321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88925" indent="-288925">
              <a:buFontTx/>
              <a:buChar char="•"/>
            </a:pPr>
            <a:r>
              <a:rPr lang="en-US" sz="2400"/>
              <a:t>In a transaction that </a:t>
            </a:r>
            <a:r>
              <a:rPr lang="en-US" sz="2400">
                <a:solidFill>
                  <a:srgbClr val="FF0000"/>
                </a:solidFill>
              </a:rPr>
              <a:t>increases</a:t>
            </a:r>
            <a:r>
              <a:rPr lang="en-US" sz="2400"/>
              <a:t> an asset, put that amount on the </a:t>
            </a:r>
            <a:r>
              <a:rPr lang="en-US" sz="2400" b="1">
                <a:solidFill>
                  <a:srgbClr val="FF0000"/>
                </a:solidFill>
              </a:rPr>
              <a:t>left side</a:t>
            </a:r>
            <a:r>
              <a:rPr lang="en-US" sz="2400"/>
              <a:t> of the asset account.</a:t>
            </a:r>
          </a:p>
        </p:txBody>
      </p:sp>
      <p:sp>
        <p:nvSpPr>
          <p:cNvPr id="19464" name="Line 14"/>
          <p:cNvSpPr>
            <a:spLocks noChangeShapeType="1"/>
          </p:cNvSpPr>
          <p:nvPr/>
        </p:nvSpPr>
        <p:spPr bwMode="auto">
          <a:xfrm flipV="1">
            <a:off x="3962400" y="2590800"/>
            <a:ext cx="1143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5F723127-85F6-48E3-87AB-DC5E25223D1A}" type="slidenum">
              <a:rPr lang="en-US"/>
              <a:pPr>
                <a:defRPr/>
              </a:pPr>
              <a:t>69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14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68425" y="271463"/>
            <a:ext cx="7775575" cy="631825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 post-closing trial balance</a:t>
            </a:r>
          </a:p>
        </p:txBody>
      </p:sp>
      <p:sp>
        <p:nvSpPr>
          <p:cNvPr id="8397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14400"/>
            <a:ext cx="5029200" cy="3276600"/>
          </a:xfrm>
          <a:noFill/>
        </p:spPr>
        <p:txBody>
          <a:bodyPr/>
          <a:lstStyle/>
          <a:p>
            <a:pPr eaLnBrk="1" hangingPunct="1"/>
            <a:r>
              <a:rPr lang="en-US" sz="2800" smtClean="0"/>
              <a:t>A trial balance written after closing the books is called a </a:t>
            </a:r>
            <a:r>
              <a:rPr lang="en-US" sz="2800" b="1" i="1" smtClean="0">
                <a:solidFill>
                  <a:srgbClr val="FF0000"/>
                </a:solidFill>
              </a:rPr>
              <a:t>post-closing</a:t>
            </a:r>
            <a:r>
              <a:rPr lang="en-US" sz="2800" b="1" smtClean="0">
                <a:solidFill>
                  <a:srgbClr val="FF0000"/>
                </a:solidFill>
              </a:rPr>
              <a:t> </a:t>
            </a:r>
            <a:r>
              <a:rPr lang="en-US" sz="2800" b="1" smtClean="0"/>
              <a:t>or</a:t>
            </a:r>
            <a:r>
              <a:rPr lang="en-US" sz="2800" b="1" smtClean="0">
                <a:solidFill>
                  <a:srgbClr val="FF0000"/>
                </a:solidFill>
              </a:rPr>
              <a:t> </a:t>
            </a:r>
            <a:r>
              <a:rPr lang="en-US" sz="2800" b="1" i="1" smtClean="0">
                <a:solidFill>
                  <a:srgbClr val="FF0000"/>
                </a:solidFill>
              </a:rPr>
              <a:t>after-closing</a:t>
            </a:r>
            <a:r>
              <a:rPr lang="en-US" sz="2800" smtClean="0"/>
              <a:t> trial balance. </a:t>
            </a:r>
          </a:p>
          <a:p>
            <a:pPr eaLnBrk="1" hangingPunct="1"/>
            <a:r>
              <a:rPr lang="en-US" sz="2800" smtClean="0"/>
              <a:t>What accounts will have non-zero balances on this trial balance?</a:t>
            </a:r>
          </a:p>
        </p:txBody>
      </p:sp>
      <p:graphicFrame>
        <p:nvGraphicFramePr>
          <p:cNvPr id="83973" name="Object 6"/>
          <p:cNvGraphicFramePr>
            <a:graphicFrameLocks noGrp="1"/>
          </p:cNvGraphicFramePr>
          <p:nvPr>
            <p:ph type="clipArt" sz="half" idx="4294967295"/>
          </p:nvPr>
        </p:nvGraphicFramePr>
        <p:xfrm>
          <a:off x="7505700" y="1906588"/>
          <a:ext cx="1638300" cy="324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1" name="Clip" r:id="rId4" imgW="2804160" imgH="5550408" progId="">
                  <p:embed/>
                </p:oleObj>
              </mc:Choice>
              <mc:Fallback>
                <p:oleObj name="Clip" r:id="rId4" imgW="2804160" imgH="5550408" progId="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700" y="1906588"/>
                        <a:ext cx="1638300" cy="324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4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Rectangle 7"/>
          <p:cNvSpPr>
            <a:spLocks noChangeArrowheads="1"/>
          </p:cNvSpPr>
          <p:nvPr/>
        </p:nvSpPr>
        <p:spPr bwMode="auto">
          <a:xfrm>
            <a:off x="6858000" y="1295400"/>
            <a:ext cx="19399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/>
              <a:t>THE    END  </a:t>
            </a:r>
          </a:p>
        </p:txBody>
      </p:sp>
      <p:sp>
        <p:nvSpPr>
          <p:cNvPr id="514056" name="Text Box 8"/>
          <p:cNvSpPr txBox="1">
            <a:spLocks noChangeArrowheads="1"/>
          </p:cNvSpPr>
          <p:nvPr/>
        </p:nvSpPr>
        <p:spPr bwMode="auto">
          <a:xfrm>
            <a:off x="762000" y="4114800"/>
            <a:ext cx="79248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400"/>
              <a:t>   </a:t>
            </a:r>
            <a:r>
              <a:rPr lang="en-US" sz="2400" b="1"/>
              <a:t>Assets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400" b="1"/>
              <a:t>   Liabilities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400" b="1"/>
              <a:t>   Permanent Stockholders’ Equity accts.       	(Common Stock &amp; Ret. Earn.)</a:t>
            </a:r>
          </a:p>
        </p:txBody>
      </p:sp>
      <p:sp>
        <p:nvSpPr>
          <p:cNvPr id="514057" name="Text Box 9"/>
          <p:cNvSpPr txBox="1">
            <a:spLocks noChangeArrowheads="1"/>
          </p:cNvSpPr>
          <p:nvPr/>
        </p:nvSpPr>
        <p:spPr bwMode="auto">
          <a:xfrm>
            <a:off x="990600" y="5562600"/>
            <a:ext cx="71628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35000"/>
              </a:spcBef>
            </a:pPr>
            <a:r>
              <a:rPr lang="en-US" sz="2400" b="1">
                <a:solidFill>
                  <a:srgbClr val="F92E06"/>
                </a:solidFill>
              </a:rPr>
              <a:t>There will be NO balances in Revenue, Expense or Dividend accounts on this Trial Balance.  </a:t>
            </a:r>
          </a:p>
          <a:p>
            <a:pPr eaLnBrk="1" hangingPunct="1">
              <a:lnSpc>
                <a:spcPct val="70000"/>
              </a:lnSpc>
              <a:spcBef>
                <a:spcPct val="35000"/>
              </a:spcBef>
            </a:pPr>
            <a:r>
              <a:rPr lang="en-US" sz="2400" b="1">
                <a:solidFill>
                  <a:srgbClr val="1204C6"/>
                </a:solidFill>
              </a:rPr>
              <a:t>So, they may be omitted from this Trial Balance.</a:t>
            </a:r>
            <a:endParaRPr lang="en-US">
              <a:solidFill>
                <a:srgbClr val="1204C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6" grpId="0" autoUpdateAnimBg="0"/>
      <p:bldP spid="514057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E070E42F-EB7E-4784-A802-174673E19A93}" type="slidenum">
              <a:rPr lang="en-US"/>
              <a:pPr>
                <a:defRPr/>
              </a:pPr>
              <a:t>70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888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382000" cy="457200"/>
          </a:xfrm>
          <a:solidFill>
            <a:schemeClr val="folHlink"/>
          </a:solidFill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Post-Closing</a:t>
            </a:r>
            <a:r>
              <a:rPr lang="en-US" sz="2800" smtClean="0">
                <a:solidFill>
                  <a:srgbClr val="1204C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Trial Balance for Patriot Company</a:t>
            </a:r>
          </a:p>
        </p:txBody>
      </p:sp>
      <p:graphicFrame>
        <p:nvGraphicFramePr>
          <p:cNvPr id="84996" name="Object 5"/>
          <p:cNvGraphicFramePr>
            <a:graphicFrameLocks noGrp="1"/>
          </p:cNvGraphicFramePr>
          <p:nvPr>
            <p:ph type="clipArt" sz="half" idx="4294967295"/>
          </p:nvPr>
        </p:nvGraphicFramePr>
        <p:xfrm>
          <a:off x="0" y="4495800"/>
          <a:ext cx="2536825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4" name="Clip" r:id="rId4" imgW="4856040" imgH="3553560" progId="">
                  <p:embed/>
                </p:oleObj>
              </mc:Choice>
              <mc:Fallback>
                <p:oleObj name="Clip" r:id="rId4" imgW="4856040" imgH="3553560" progId="">
                  <p:embed/>
                  <p:pic>
                    <p:nvPicPr>
                      <p:cNvPr id="0" name="Pictur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95800"/>
                        <a:ext cx="2536825" cy="18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38600" y="1676400"/>
            <a:ext cx="5105400" cy="4800600"/>
          </a:xfrm>
          <a:noFill/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sz="2800" smtClean="0"/>
              <a:t>	</a:t>
            </a:r>
            <a:endParaRPr lang="en-US" b="1" smtClean="0">
              <a:solidFill>
                <a:srgbClr val="004E47"/>
              </a:solidFill>
            </a:endParaRPr>
          </a:p>
        </p:txBody>
      </p:sp>
      <p:sp>
        <p:nvSpPr>
          <p:cNvPr id="84998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Rectangle 7"/>
          <p:cNvSpPr>
            <a:spLocks noChangeArrowheads="1"/>
          </p:cNvSpPr>
          <p:nvPr/>
        </p:nvSpPr>
        <p:spPr bwMode="auto">
          <a:xfrm>
            <a:off x="0" y="5715000"/>
            <a:ext cx="9604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debits</a:t>
            </a:r>
          </a:p>
        </p:txBody>
      </p:sp>
      <p:sp>
        <p:nvSpPr>
          <p:cNvPr id="85001" name="Rectangle 8"/>
          <p:cNvSpPr>
            <a:spLocks noChangeArrowheads="1"/>
          </p:cNvSpPr>
          <p:nvPr/>
        </p:nvSpPr>
        <p:spPr bwMode="auto">
          <a:xfrm>
            <a:off x="1447800" y="5715000"/>
            <a:ext cx="10604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credits</a:t>
            </a:r>
          </a:p>
        </p:txBody>
      </p:sp>
      <p:sp>
        <p:nvSpPr>
          <p:cNvPr id="85002" name="Text Box 9"/>
          <p:cNvSpPr txBox="1">
            <a:spLocks noChangeArrowheads="1"/>
          </p:cNvSpPr>
          <p:nvPr/>
        </p:nvSpPr>
        <p:spPr bwMode="auto">
          <a:xfrm>
            <a:off x="3352800" y="1066800"/>
            <a:ext cx="54864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     </a:t>
            </a:r>
            <a:r>
              <a:rPr lang="en-US" sz="2400" b="1">
                <a:solidFill>
                  <a:schemeClr val="accent2"/>
                </a:solidFill>
              </a:rPr>
              <a:t>Accounts in Ledger</a:t>
            </a:r>
            <a:r>
              <a:rPr lang="en-US" sz="2400" b="1"/>
              <a:t> 	 Dr.	 Cr</a:t>
            </a:r>
            <a:r>
              <a:rPr lang="en-US" sz="2400"/>
              <a:t>.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Cash				6600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Accounts. Receivable		4000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Prepaid Rent			1000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Supplies			8000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000" b="1"/>
              <a:t>Unearned Service Revenue</a:t>
            </a:r>
            <a:r>
              <a:rPr lang="en-US" sz="2400"/>
              <a:t>		6000 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Salaries Payable			  600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Common Stock			8000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Retained Earnings </a:t>
            </a:r>
            <a:r>
              <a:rPr lang="en-US" sz="2400">
                <a:solidFill>
                  <a:schemeClr val="hlink"/>
                </a:solidFill>
              </a:rPr>
              <a:t>(end)</a:t>
            </a:r>
            <a:r>
              <a:rPr lang="en-US" sz="2400"/>
              <a:t>		5000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Dividends			      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Service Revenue			      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SuppliesExpense		      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Salaries Expense		      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Rent Expense		      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   Totals	                  </a:t>
            </a:r>
            <a:r>
              <a:rPr lang="en-US" sz="2400">
                <a:solidFill>
                  <a:srgbClr val="FF0000"/>
                </a:solidFill>
              </a:rPr>
              <a:t>19,600 19,600</a:t>
            </a:r>
          </a:p>
        </p:txBody>
      </p:sp>
      <p:sp>
        <p:nvSpPr>
          <p:cNvPr id="85003" name="Line 10"/>
          <p:cNvSpPr>
            <a:spLocks noChangeShapeType="1"/>
          </p:cNvSpPr>
          <p:nvPr/>
        </p:nvSpPr>
        <p:spPr bwMode="auto">
          <a:xfrm>
            <a:off x="3352800" y="914400"/>
            <a:ext cx="0" cy="548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4" name="Line 11"/>
          <p:cNvSpPr>
            <a:spLocks noChangeShapeType="1"/>
          </p:cNvSpPr>
          <p:nvPr/>
        </p:nvSpPr>
        <p:spPr bwMode="auto">
          <a:xfrm>
            <a:off x="3352800" y="9144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5" name="Line 12"/>
          <p:cNvSpPr>
            <a:spLocks noChangeShapeType="1"/>
          </p:cNvSpPr>
          <p:nvPr/>
        </p:nvSpPr>
        <p:spPr bwMode="auto">
          <a:xfrm>
            <a:off x="8763000" y="914400"/>
            <a:ext cx="0" cy="548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Line 13"/>
          <p:cNvSpPr>
            <a:spLocks noChangeShapeType="1"/>
          </p:cNvSpPr>
          <p:nvPr/>
        </p:nvSpPr>
        <p:spPr bwMode="auto">
          <a:xfrm>
            <a:off x="3352800" y="63246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Line 14"/>
          <p:cNvSpPr>
            <a:spLocks noChangeShapeType="1"/>
          </p:cNvSpPr>
          <p:nvPr/>
        </p:nvSpPr>
        <p:spPr bwMode="auto">
          <a:xfrm>
            <a:off x="7772400" y="914400"/>
            <a:ext cx="0" cy="548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Line 15"/>
          <p:cNvSpPr>
            <a:spLocks noChangeShapeType="1"/>
          </p:cNvSpPr>
          <p:nvPr/>
        </p:nvSpPr>
        <p:spPr bwMode="auto">
          <a:xfrm>
            <a:off x="6781800" y="914400"/>
            <a:ext cx="0" cy="548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Line 16"/>
          <p:cNvSpPr>
            <a:spLocks noChangeShapeType="1"/>
          </p:cNvSpPr>
          <p:nvPr/>
        </p:nvSpPr>
        <p:spPr bwMode="auto">
          <a:xfrm>
            <a:off x="3352800" y="12954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Line 17"/>
          <p:cNvSpPr>
            <a:spLocks noChangeShapeType="1"/>
          </p:cNvSpPr>
          <p:nvPr/>
        </p:nvSpPr>
        <p:spPr bwMode="auto">
          <a:xfrm>
            <a:off x="3352800" y="60198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1" name="Line 18"/>
          <p:cNvSpPr>
            <a:spLocks noChangeShapeType="1"/>
          </p:cNvSpPr>
          <p:nvPr/>
        </p:nvSpPr>
        <p:spPr bwMode="auto">
          <a:xfrm>
            <a:off x="6858000" y="59436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2" name="Line 19"/>
          <p:cNvSpPr>
            <a:spLocks noChangeShapeType="1"/>
          </p:cNvSpPr>
          <p:nvPr/>
        </p:nvSpPr>
        <p:spPr bwMode="auto">
          <a:xfrm>
            <a:off x="7848600" y="59436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3" name="Text Box 20"/>
          <p:cNvSpPr txBox="1">
            <a:spLocks noChangeArrowheads="1"/>
          </p:cNvSpPr>
          <p:nvPr/>
        </p:nvSpPr>
        <p:spPr bwMode="auto">
          <a:xfrm>
            <a:off x="0" y="990600"/>
            <a:ext cx="3200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92E06"/>
                </a:solidFill>
              </a:rPr>
              <a:t>This is the </a:t>
            </a:r>
            <a:r>
              <a:rPr lang="en-US" sz="2400" b="1">
                <a:solidFill>
                  <a:srgbClr val="1204C6"/>
                </a:solidFill>
              </a:rPr>
              <a:t>Trial Balance</a:t>
            </a:r>
            <a:r>
              <a:rPr lang="en-US" sz="2400" b="1">
                <a:solidFill>
                  <a:srgbClr val="F92E06"/>
                </a:solidFill>
              </a:rPr>
              <a:t> based on the balances of each </a:t>
            </a:r>
            <a:r>
              <a:rPr lang="en-US" sz="2400" b="1">
                <a:solidFill>
                  <a:schemeClr val="accent2"/>
                </a:solidFill>
              </a:rPr>
              <a:t>Ledger account</a:t>
            </a:r>
            <a:r>
              <a:rPr lang="en-US" sz="2400" b="1">
                <a:solidFill>
                  <a:srgbClr val="F92E06"/>
                </a:solidFill>
              </a:rPr>
              <a:t> (T-acct) after the </a:t>
            </a:r>
            <a:r>
              <a:rPr lang="en-US" sz="2400" b="1"/>
              <a:t>closing entries</a:t>
            </a:r>
            <a:r>
              <a:rPr lang="en-US" sz="2400" b="1">
                <a:solidFill>
                  <a:srgbClr val="F92E06"/>
                </a:solidFill>
              </a:rPr>
              <a:t> have been journalized and posted.</a:t>
            </a:r>
            <a:endParaRPr lang="en-US" sz="2400"/>
          </a:p>
        </p:txBody>
      </p:sp>
      <p:sp>
        <p:nvSpPr>
          <p:cNvPr id="85014" name="Text Box 21"/>
          <p:cNvSpPr txBox="1">
            <a:spLocks noChangeArrowheads="1"/>
          </p:cNvSpPr>
          <p:nvPr/>
        </p:nvSpPr>
        <p:spPr bwMode="auto">
          <a:xfrm>
            <a:off x="1066800" y="5638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folHlink"/>
                </a:solidFill>
              </a:rPr>
              <a:t>=</a:t>
            </a:r>
          </a:p>
        </p:txBody>
      </p:sp>
      <p:sp>
        <p:nvSpPr>
          <p:cNvPr id="588822" name="Text Box 22"/>
          <p:cNvSpPr txBox="1">
            <a:spLocks noChangeArrowheads="1"/>
          </p:cNvSpPr>
          <p:nvPr/>
        </p:nvSpPr>
        <p:spPr bwMode="auto">
          <a:xfrm>
            <a:off x="3352800" y="3962400"/>
            <a:ext cx="5562600" cy="2895600"/>
          </a:xfrm>
          <a:prstGeom prst="rect">
            <a:avLst/>
          </a:prstGeom>
          <a:solidFill>
            <a:srgbClr val="F0F0B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  </a:t>
            </a:r>
            <a:r>
              <a:rPr lang="en-US" sz="2400"/>
              <a:t>Totals		        </a:t>
            </a:r>
            <a:r>
              <a:rPr lang="en-US" sz="2300" u="sng"/>
              <a:t>19,600</a:t>
            </a:r>
            <a:r>
              <a:rPr lang="en-US" sz="2300"/>
              <a:t> </a:t>
            </a:r>
            <a:r>
              <a:rPr lang="en-US" sz="2300" u="sng"/>
              <a:t>19,600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1204C6"/>
                </a:solidFill>
              </a:rPr>
              <a:t>Because the Revenue, Expense, and Dividend accounts have zero balances they may be left off the Post-closing Trial Balance.</a:t>
            </a:r>
          </a:p>
        </p:txBody>
      </p:sp>
      <p:sp>
        <p:nvSpPr>
          <p:cNvPr id="588823" name="Line 23"/>
          <p:cNvSpPr>
            <a:spLocks noChangeShapeType="1"/>
          </p:cNvSpPr>
          <p:nvPr/>
        </p:nvSpPr>
        <p:spPr bwMode="auto">
          <a:xfrm>
            <a:off x="3352800" y="39624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24" name="Line 24"/>
          <p:cNvSpPr>
            <a:spLocks noChangeShapeType="1"/>
          </p:cNvSpPr>
          <p:nvPr/>
        </p:nvSpPr>
        <p:spPr bwMode="auto">
          <a:xfrm>
            <a:off x="3352800" y="46482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8" name="Line 25"/>
          <p:cNvSpPr>
            <a:spLocks noChangeShapeType="1"/>
          </p:cNvSpPr>
          <p:nvPr/>
        </p:nvSpPr>
        <p:spPr bwMode="auto">
          <a:xfrm>
            <a:off x="3352800" y="39624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9" name="Line 26"/>
          <p:cNvSpPr>
            <a:spLocks noChangeShapeType="1"/>
          </p:cNvSpPr>
          <p:nvPr/>
        </p:nvSpPr>
        <p:spPr bwMode="auto">
          <a:xfrm>
            <a:off x="8763000" y="39624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0" name="Line 27"/>
          <p:cNvSpPr>
            <a:spLocks noChangeShapeType="1"/>
          </p:cNvSpPr>
          <p:nvPr/>
        </p:nvSpPr>
        <p:spPr bwMode="auto">
          <a:xfrm>
            <a:off x="7772400" y="39624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1" name="Line 28"/>
          <p:cNvSpPr>
            <a:spLocks noChangeShapeType="1"/>
          </p:cNvSpPr>
          <p:nvPr/>
        </p:nvSpPr>
        <p:spPr bwMode="auto">
          <a:xfrm>
            <a:off x="6781800" y="39624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8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8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22" grpId="0" animBg="1"/>
      <p:bldP spid="588823" grpId="0" animBg="1"/>
      <p:bldP spid="58882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16C0D60E-DCA9-43B3-83B9-757550C59167}" type="slidenum">
              <a:rPr lang="en-US"/>
              <a:pPr>
                <a:defRPr/>
              </a:pPr>
              <a:t>71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908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382000" cy="457200"/>
          </a:xfrm>
          <a:solidFill>
            <a:schemeClr val="folHlink"/>
          </a:solidFill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Post-Closing</a:t>
            </a:r>
            <a:r>
              <a:rPr lang="en-US" sz="2800" smtClean="0">
                <a:solidFill>
                  <a:srgbClr val="1204C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Trial Balance for Patriot Company</a:t>
            </a:r>
          </a:p>
        </p:txBody>
      </p:sp>
      <p:graphicFrame>
        <p:nvGraphicFramePr>
          <p:cNvPr id="86020" name="Object 5"/>
          <p:cNvGraphicFramePr>
            <a:graphicFrameLocks noGrp="1"/>
          </p:cNvGraphicFramePr>
          <p:nvPr>
            <p:ph type="clipArt" sz="half" idx="4294967295"/>
          </p:nvPr>
        </p:nvGraphicFramePr>
        <p:xfrm>
          <a:off x="0" y="4495800"/>
          <a:ext cx="2536825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2" name="Clip" r:id="rId4" imgW="4856040" imgH="3553560" progId="">
                  <p:embed/>
                </p:oleObj>
              </mc:Choice>
              <mc:Fallback>
                <p:oleObj name="Clip" r:id="rId4" imgW="4856040" imgH="3553560" progId="">
                  <p:embed/>
                  <p:pic>
                    <p:nvPicPr>
                      <p:cNvPr id="0" name="Picture 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95800"/>
                        <a:ext cx="2536825" cy="18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38600" y="1676400"/>
            <a:ext cx="5105400" cy="4800600"/>
          </a:xfrm>
          <a:noFill/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sz="2800" smtClean="0"/>
              <a:t>	</a:t>
            </a:r>
            <a:endParaRPr lang="en-US" b="1" smtClean="0">
              <a:solidFill>
                <a:srgbClr val="004E47"/>
              </a:solidFill>
            </a:endParaRPr>
          </a:p>
        </p:txBody>
      </p:sp>
      <p:sp>
        <p:nvSpPr>
          <p:cNvPr id="86022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Rectangle 7"/>
          <p:cNvSpPr>
            <a:spLocks noChangeArrowheads="1"/>
          </p:cNvSpPr>
          <p:nvPr/>
        </p:nvSpPr>
        <p:spPr bwMode="auto">
          <a:xfrm>
            <a:off x="381000" y="5715000"/>
            <a:ext cx="9604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debits</a:t>
            </a:r>
          </a:p>
        </p:txBody>
      </p:sp>
      <p:sp>
        <p:nvSpPr>
          <p:cNvPr id="86025" name="Rectangle 8"/>
          <p:cNvSpPr>
            <a:spLocks noChangeArrowheads="1"/>
          </p:cNvSpPr>
          <p:nvPr/>
        </p:nvSpPr>
        <p:spPr bwMode="auto">
          <a:xfrm>
            <a:off x="1905000" y="5715000"/>
            <a:ext cx="10604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credits</a:t>
            </a:r>
          </a:p>
        </p:txBody>
      </p:sp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3352800" y="106680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     </a:t>
            </a:r>
            <a:r>
              <a:rPr lang="en-US" sz="2400" b="1">
                <a:solidFill>
                  <a:schemeClr val="accent2"/>
                </a:solidFill>
              </a:rPr>
              <a:t>Accounts in Ledger</a:t>
            </a:r>
            <a:r>
              <a:rPr lang="en-US" sz="2400" b="1"/>
              <a:t> 	 Dr.	 Cr</a:t>
            </a:r>
            <a:r>
              <a:rPr lang="en-US" sz="2400"/>
              <a:t>.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Cash				6600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Accounts. Receivable		4000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Prepaid Rent			1000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Supplies			9000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000" b="1"/>
              <a:t>Unearned Service Revenue</a:t>
            </a:r>
            <a:r>
              <a:rPr lang="en-US" sz="2400"/>
              <a:t>		6000 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Salaries Payable			  600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Common Stock			8000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Retained Earnings </a:t>
            </a:r>
            <a:r>
              <a:rPr lang="en-US" sz="2400">
                <a:solidFill>
                  <a:schemeClr val="hlink"/>
                </a:solidFill>
              </a:rPr>
              <a:t>(end)</a:t>
            </a:r>
            <a:r>
              <a:rPr lang="en-US" sz="2400"/>
              <a:t>		5000</a:t>
            </a:r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endParaRPr lang="en-US" sz="2400"/>
          </a:p>
          <a:p>
            <a:pPr eaLnBrk="1" hangingPunct="1">
              <a:lnSpc>
                <a:spcPct val="50000"/>
              </a:lnSpc>
              <a:spcBef>
                <a:spcPct val="40000"/>
              </a:spcBef>
            </a:pPr>
            <a:r>
              <a:rPr lang="en-US" sz="2400"/>
              <a:t>Totals	                     	       </a:t>
            </a:r>
            <a:r>
              <a:rPr lang="en-US" sz="2400">
                <a:solidFill>
                  <a:srgbClr val="FF0000"/>
                </a:solidFill>
              </a:rPr>
              <a:t>19,600 19,600</a:t>
            </a:r>
          </a:p>
        </p:txBody>
      </p:sp>
      <p:sp>
        <p:nvSpPr>
          <p:cNvPr id="86027" name="Line 10"/>
          <p:cNvSpPr>
            <a:spLocks noChangeShapeType="1"/>
          </p:cNvSpPr>
          <p:nvPr/>
        </p:nvSpPr>
        <p:spPr bwMode="auto">
          <a:xfrm>
            <a:off x="3352800" y="914400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Line 11"/>
          <p:cNvSpPr>
            <a:spLocks noChangeShapeType="1"/>
          </p:cNvSpPr>
          <p:nvPr/>
        </p:nvSpPr>
        <p:spPr bwMode="auto">
          <a:xfrm>
            <a:off x="3352800" y="9144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Line 12"/>
          <p:cNvSpPr>
            <a:spLocks noChangeShapeType="1"/>
          </p:cNvSpPr>
          <p:nvPr/>
        </p:nvSpPr>
        <p:spPr bwMode="auto">
          <a:xfrm>
            <a:off x="8763000" y="914400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Line 13"/>
          <p:cNvSpPr>
            <a:spLocks noChangeShapeType="1"/>
          </p:cNvSpPr>
          <p:nvPr/>
        </p:nvSpPr>
        <p:spPr bwMode="auto">
          <a:xfrm>
            <a:off x="3352800" y="47244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1" name="Line 14"/>
          <p:cNvSpPr>
            <a:spLocks noChangeShapeType="1"/>
          </p:cNvSpPr>
          <p:nvPr/>
        </p:nvSpPr>
        <p:spPr bwMode="auto">
          <a:xfrm>
            <a:off x="7772400" y="914400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Line 15"/>
          <p:cNvSpPr>
            <a:spLocks noChangeShapeType="1"/>
          </p:cNvSpPr>
          <p:nvPr/>
        </p:nvSpPr>
        <p:spPr bwMode="auto">
          <a:xfrm>
            <a:off x="6781800" y="914400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Line 16"/>
          <p:cNvSpPr>
            <a:spLocks noChangeShapeType="1"/>
          </p:cNvSpPr>
          <p:nvPr/>
        </p:nvSpPr>
        <p:spPr bwMode="auto">
          <a:xfrm>
            <a:off x="3352800" y="12954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Line 17"/>
          <p:cNvSpPr>
            <a:spLocks noChangeShapeType="1"/>
          </p:cNvSpPr>
          <p:nvPr/>
        </p:nvSpPr>
        <p:spPr bwMode="auto">
          <a:xfrm>
            <a:off x="3352800" y="40386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5" name="Line 18"/>
          <p:cNvSpPr>
            <a:spLocks noChangeShapeType="1"/>
          </p:cNvSpPr>
          <p:nvPr/>
        </p:nvSpPr>
        <p:spPr bwMode="auto">
          <a:xfrm>
            <a:off x="6858000" y="46482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6" name="Line 19"/>
          <p:cNvSpPr>
            <a:spLocks noChangeShapeType="1"/>
          </p:cNvSpPr>
          <p:nvPr/>
        </p:nvSpPr>
        <p:spPr bwMode="auto">
          <a:xfrm>
            <a:off x="7848600" y="46482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0868" name="Text Box 20"/>
          <p:cNvSpPr txBox="1">
            <a:spLocks noChangeArrowheads="1"/>
          </p:cNvSpPr>
          <p:nvPr/>
        </p:nvSpPr>
        <p:spPr bwMode="auto">
          <a:xfrm>
            <a:off x="304800" y="990600"/>
            <a:ext cx="28956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sz="2400" b="1">
                <a:solidFill>
                  <a:srgbClr val="1204C6"/>
                </a:solidFill>
              </a:rPr>
              <a:t>Notice that Retained Earnings account now has the </a:t>
            </a:r>
            <a:r>
              <a:rPr lang="en-US" sz="2400" b="1">
                <a:solidFill>
                  <a:srgbClr val="FF0000"/>
                </a:solidFill>
              </a:rPr>
              <a:t>ending balance</a:t>
            </a:r>
            <a:r>
              <a:rPr lang="en-US" sz="2400" b="1">
                <a:solidFill>
                  <a:srgbClr val="1204C6"/>
                </a:solidFill>
              </a:rPr>
              <a:t> in it.  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sz="2400" b="1">
                <a:solidFill>
                  <a:srgbClr val="1204C6"/>
                </a:solidFill>
              </a:rPr>
              <a:t>The effect of the income statement accounts and dividends account are now included in Retained Earnings. </a:t>
            </a:r>
            <a:endParaRPr lang="en-US" sz="2400">
              <a:solidFill>
                <a:srgbClr val="1204C6"/>
              </a:solidFill>
            </a:endParaRPr>
          </a:p>
        </p:txBody>
      </p:sp>
      <p:sp>
        <p:nvSpPr>
          <p:cNvPr id="86038" name="Text Box 21"/>
          <p:cNvSpPr txBox="1">
            <a:spLocks noChangeArrowheads="1"/>
          </p:cNvSpPr>
          <p:nvPr/>
        </p:nvSpPr>
        <p:spPr bwMode="auto">
          <a:xfrm>
            <a:off x="1371600" y="5638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folHlink"/>
                </a:solidFill>
              </a:rPr>
              <a:t>=</a:t>
            </a:r>
          </a:p>
        </p:txBody>
      </p:sp>
      <p:sp>
        <p:nvSpPr>
          <p:cNvPr id="590870" name="Line 22"/>
          <p:cNvSpPr>
            <a:spLocks noChangeShapeType="1"/>
          </p:cNvSpPr>
          <p:nvPr/>
        </p:nvSpPr>
        <p:spPr bwMode="auto">
          <a:xfrm>
            <a:off x="2362200" y="1981200"/>
            <a:ext cx="5486400" cy="1752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0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0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0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0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9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68" grpId="0" autoUpdateAnimBg="0"/>
      <p:bldP spid="59087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23F52182-9E97-4E47-82AB-B4B6759F9B8A}" type="slidenum">
              <a:rPr lang="en-US"/>
              <a:pPr>
                <a:defRPr/>
              </a:pPr>
              <a:t>72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161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19400" y="762000"/>
            <a:ext cx="3124200" cy="693738"/>
          </a:xfrm>
          <a:ln w="38100" cap="flat" cmpd="dbl">
            <a:solidFill>
              <a:schemeClr val="accent2"/>
            </a:solidFill>
          </a:ln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1204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Chapter 3</a:t>
            </a:r>
            <a:endParaRPr lang="en-US" sz="4400" dirty="0" smtClean="0"/>
          </a:p>
        </p:txBody>
      </p:sp>
      <p:sp>
        <p:nvSpPr>
          <p:cNvPr id="8704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6101" name="Object 5"/>
          <p:cNvGraphicFramePr>
            <a:graphicFrameLocks noChangeAspect="1"/>
          </p:cNvGraphicFramePr>
          <p:nvPr/>
        </p:nvGraphicFramePr>
        <p:xfrm>
          <a:off x="3505200" y="1905000"/>
          <a:ext cx="2033588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0" name="Clip" r:id="rId5" imgW="2033588" imgH="3390900" progId="">
                  <p:embed/>
                </p:oleObj>
              </mc:Choice>
              <mc:Fallback>
                <p:oleObj name="Clip" r:id="rId5" imgW="2033588" imgH="33909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05000"/>
                        <a:ext cx="2033588" cy="339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102" name="Text Box 6"/>
          <p:cNvSpPr txBox="1">
            <a:spLocks noChangeArrowheads="1"/>
          </p:cNvSpPr>
          <p:nvPr/>
        </p:nvSpPr>
        <p:spPr bwMode="auto">
          <a:xfrm>
            <a:off x="3657600" y="54864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1204C6"/>
                </a:solidFill>
                <a:latin typeface="Arial Rounded MT Bold" pitchFamily="34" charset="0"/>
              </a:rPr>
              <a:t>The End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073E4681-039D-48DF-833D-D1C9D563BF63}" type="slidenum">
              <a:rPr lang="en-US"/>
              <a:pPr>
                <a:defRPr/>
              </a:pPr>
              <a:t>7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68425" y="533400"/>
            <a:ext cx="7775575" cy="695325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	T-Accounts</a:t>
            </a: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685800" y="6018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6" name="Group 5"/>
          <p:cNvGrpSpPr>
            <a:grpSpLocks/>
          </p:cNvGrpSpPr>
          <p:nvPr/>
        </p:nvGrpSpPr>
        <p:grpSpPr bwMode="auto">
          <a:xfrm>
            <a:off x="4953000" y="1828800"/>
            <a:ext cx="3316288" cy="1744663"/>
            <a:chOff x="3111" y="817"/>
            <a:chExt cx="2089" cy="1099"/>
          </a:xfrm>
        </p:grpSpPr>
        <p:sp>
          <p:nvSpPr>
            <p:cNvPr id="20490" name="Rectangle 6"/>
            <p:cNvSpPr>
              <a:spLocks noChangeArrowheads="1"/>
            </p:cNvSpPr>
            <p:nvPr/>
          </p:nvSpPr>
          <p:spPr bwMode="auto">
            <a:xfrm>
              <a:off x="3111" y="1225"/>
              <a:ext cx="966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>
                  <a:solidFill>
                    <a:schemeClr val="bg2"/>
                  </a:solidFill>
                </a:rPr>
                <a:t>  </a:t>
              </a:r>
              <a:r>
                <a:rPr lang="en-US" sz="2400"/>
                <a:t>Increase</a:t>
              </a:r>
            </a:p>
          </p:txBody>
        </p:sp>
        <p:grpSp>
          <p:nvGrpSpPr>
            <p:cNvPr id="20491" name="Group 7"/>
            <p:cNvGrpSpPr>
              <a:grpSpLocks/>
            </p:cNvGrpSpPr>
            <p:nvPr/>
          </p:nvGrpSpPr>
          <p:grpSpPr bwMode="auto">
            <a:xfrm>
              <a:off x="3172" y="817"/>
              <a:ext cx="2028" cy="1099"/>
              <a:chOff x="3172" y="817"/>
              <a:chExt cx="2028" cy="1099"/>
            </a:xfrm>
          </p:grpSpPr>
          <p:sp>
            <p:nvSpPr>
              <p:cNvPr id="20493" name="Line 8"/>
              <p:cNvSpPr>
                <a:spLocks noChangeShapeType="1"/>
              </p:cNvSpPr>
              <p:nvPr/>
            </p:nvSpPr>
            <p:spPr bwMode="auto">
              <a:xfrm>
                <a:off x="3172" y="1092"/>
                <a:ext cx="19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4" name="Line 9"/>
              <p:cNvSpPr>
                <a:spLocks noChangeShapeType="1"/>
              </p:cNvSpPr>
              <p:nvPr/>
            </p:nvSpPr>
            <p:spPr bwMode="auto">
              <a:xfrm>
                <a:off x="4176" y="1096"/>
                <a:ext cx="0" cy="8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5" name="Rectangle 10"/>
              <p:cNvSpPr>
                <a:spLocks noChangeArrowheads="1"/>
              </p:cNvSpPr>
              <p:nvPr/>
            </p:nvSpPr>
            <p:spPr bwMode="auto">
              <a:xfrm>
                <a:off x="3639" y="817"/>
                <a:ext cx="935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400"/>
                  <a:t> </a:t>
                </a:r>
                <a:r>
                  <a:rPr lang="en-US" sz="2400" b="1"/>
                  <a:t>ASSETS</a:t>
                </a:r>
              </a:p>
            </p:txBody>
          </p:sp>
          <p:sp>
            <p:nvSpPr>
              <p:cNvPr id="20496" name="Rectangle 11"/>
              <p:cNvSpPr>
                <a:spLocks noChangeArrowheads="1"/>
              </p:cNvSpPr>
              <p:nvPr/>
            </p:nvSpPr>
            <p:spPr bwMode="auto">
              <a:xfrm>
                <a:off x="4263" y="1210"/>
                <a:ext cx="937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400"/>
                  <a:t>Decrease</a:t>
                </a:r>
              </a:p>
            </p:txBody>
          </p:sp>
        </p:grp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4647" y="1024"/>
              <a:ext cx="16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1"/>
                <a:t> </a:t>
              </a:r>
            </a:p>
          </p:txBody>
        </p:sp>
      </p:grpSp>
      <p:sp>
        <p:nvSpPr>
          <p:cNvPr id="20487" name="Rectangle 13"/>
          <p:cNvSpPr>
            <a:spLocks noChangeArrowheads="1"/>
          </p:cNvSpPr>
          <p:nvPr/>
        </p:nvSpPr>
        <p:spPr bwMode="auto">
          <a:xfrm>
            <a:off x="458788" y="2119313"/>
            <a:ext cx="4037012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88925" indent="-288925">
              <a:buFontTx/>
              <a:buChar char="•"/>
            </a:pPr>
            <a:r>
              <a:rPr lang="en-US" sz="2400"/>
              <a:t>In a transaction that increases an asset, put that amount on the left side of the asset account.</a:t>
            </a:r>
          </a:p>
        </p:txBody>
      </p:sp>
      <p:sp>
        <p:nvSpPr>
          <p:cNvPr id="20488" name="Rectangle 14"/>
          <p:cNvSpPr>
            <a:spLocks noChangeArrowheads="1"/>
          </p:cNvSpPr>
          <p:nvPr/>
        </p:nvSpPr>
        <p:spPr bwMode="auto">
          <a:xfrm>
            <a:off x="457200" y="3810000"/>
            <a:ext cx="41910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88925" indent="-288925">
              <a:buFontTx/>
              <a:buChar char="•"/>
            </a:pPr>
            <a:r>
              <a:rPr lang="en-US" sz="2400"/>
              <a:t>In a transaction that </a:t>
            </a:r>
            <a:r>
              <a:rPr lang="en-US" sz="2400">
                <a:solidFill>
                  <a:srgbClr val="FF0000"/>
                </a:solidFill>
              </a:rPr>
              <a:t>decreases</a:t>
            </a:r>
            <a:r>
              <a:rPr lang="en-US" sz="2400"/>
              <a:t> an asset, put that amount on the </a:t>
            </a:r>
            <a:r>
              <a:rPr lang="en-US" sz="2400">
                <a:solidFill>
                  <a:srgbClr val="FF0000"/>
                </a:solidFill>
              </a:rPr>
              <a:t>right side</a:t>
            </a:r>
            <a:r>
              <a:rPr lang="en-US" sz="2400"/>
              <a:t> of the asset account.</a:t>
            </a:r>
          </a:p>
        </p:txBody>
      </p:sp>
      <p:sp>
        <p:nvSpPr>
          <p:cNvPr id="20489" name="Line 15"/>
          <p:cNvSpPr>
            <a:spLocks noChangeShapeType="1"/>
          </p:cNvSpPr>
          <p:nvPr/>
        </p:nvSpPr>
        <p:spPr bwMode="auto">
          <a:xfrm flipV="1">
            <a:off x="4191000" y="2971800"/>
            <a:ext cx="2971800" cy="1752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 </a:t>
            </a:r>
            <a:fld id="{02498634-4D02-489C-A279-9DAB376F5733}" type="slidenum">
              <a:rPr lang="en-US"/>
              <a:pPr>
                <a:defRPr/>
              </a:pPr>
              <a:t>8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733800" y="304800"/>
            <a:ext cx="5410200" cy="695325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	T-Accounts</a:t>
            </a: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838200" y="5943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3124200" y="6018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943" name="Rectangle 15"/>
          <p:cNvSpPr>
            <a:spLocks noChangeArrowheads="1"/>
          </p:cNvSpPr>
          <p:nvPr/>
        </p:nvSpPr>
        <p:spPr bwMode="auto">
          <a:xfrm>
            <a:off x="1066800" y="990600"/>
            <a:ext cx="7424738" cy="1184275"/>
          </a:xfrm>
          <a:prstGeom prst="rect">
            <a:avLst/>
          </a:prstGeom>
          <a:solidFill>
            <a:srgbClr val="E5F3C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457200" indent="-457200"/>
            <a:r>
              <a:rPr lang="en-US" sz="2400">
                <a:solidFill>
                  <a:srgbClr val="1204C6"/>
                </a:solidFill>
              </a:rPr>
              <a:t>Calculate the balance of any account, at any time by:</a:t>
            </a:r>
          </a:p>
          <a:p>
            <a:pPr marL="457200" indent="-457200"/>
            <a:r>
              <a:rPr lang="en-US" sz="2400">
                <a:solidFill>
                  <a:srgbClr val="F92E06"/>
                </a:solidFill>
              </a:rPr>
              <a:t>1.	drawing a line across the T-account under the last posted entry.</a:t>
            </a:r>
          </a:p>
        </p:txBody>
      </p:sp>
      <p:sp>
        <p:nvSpPr>
          <p:cNvPr id="21511" name="Text Box 16"/>
          <p:cNvSpPr txBox="1">
            <a:spLocks noChangeArrowheads="1"/>
          </p:cNvSpPr>
          <p:nvPr/>
        </p:nvSpPr>
        <p:spPr bwMode="auto">
          <a:xfrm>
            <a:off x="2362200" y="3962400"/>
            <a:ext cx="403860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sz="2800" b="1"/>
              <a:t>	     CASH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sz="2800" b="1"/>
              <a:t>	200	     100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sz="2800" b="1"/>
              <a:t>	500	       50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sz="2800" b="1"/>
              <a:t>	300</a:t>
            </a:r>
          </a:p>
        </p:txBody>
      </p:sp>
      <p:sp>
        <p:nvSpPr>
          <p:cNvPr id="21512" name="Line 17"/>
          <p:cNvSpPr>
            <a:spLocks noChangeShapeType="1"/>
          </p:cNvSpPr>
          <p:nvPr/>
        </p:nvSpPr>
        <p:spPr bwMode="auto">
          <a:xfrm>
            <a:off x="2971800" y="43434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8"/>
          <p:cNvSpPr>
            <a:spLocks noChangeShapeType="1"/>
          </p:cNvSpPr>
          <p:nvPr/>
        </p:nvSpPr>
        <p:spPr bwMode="auto">
          <a:xfrm>
            <a:off x="4343400" y="4343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947" name="Line 19"/>
          <p:cNvSpPr>
            <a:spLocks noChangeShapeType="1"/>
          </p:cNvSpPr>
          <p:nvPr/>
        </p:nvSpPr>
        <p:spPr bwMode="auto">
          <a:xfrm>
            <a:off x="3048000" y="5638800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948" name="Text Box 20"/>
          <p:cNvSpPr txBox="1">
            <a:spLocks noChangeArrowheads="1"/>
          </p:cNvSpPr>
          <p:nvPr/>
        </p:nvSpPr>
        <p:spPr bwMode="auto">
          <a:xfrm>
            <a:off x="2133600" y="571500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  </a:t>
            </a:r>
            <a:r>
              <a:rPr lang="en-US" sz="2800">
                <a:solidFill>
                  <a:srgbClr val="1204C6"/>
                </a:solidFill>
              </a:rPr>
              <a:t>Bal.   </a:t>
            </a:r>
            <a:r>
              <a:rPr lang="en-US" sz="2800" b="1">
                <a:solidFill>
                  <a:srgbClr val="1204C6"/>
                </a:solidFill>
              </a:rPr>
              <a:t>850</a:t>
            </a:r>
          </a:p>
        </p:txBody>
      </p:sp>
      <p:sp>
        <p:nvSpPr>
          <p:cNvPr id="380949" name="Line 21"/>
          <p:cNvSpPr>
            <a:spLocks noChangeShapeType="1"/>
          </p:cNvSpPr>
          <p:nvPr/>
        </p:nvSpPr>
        <p:spPr bwMode="auto">
          <a:xfrm flipH="1">
            <a:off x="2362200" y="4495800"/>
            <a:ext cx="609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950" name="Line 22"/>
          <p:cNvSpPr>
            <a:spLocks noChangeShapeType="1"/>
          </p:cNvSpPr>
          <p:nvPr/>
        </p:nvSpPr>
        <p:spPr bwMode="auto">
          <a:xfrm flipH="1" flipV="1">
            <a:off x="2362200" y="49530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951" name="Line 23"/>
          <p:cNvSpPr>
            <a:spLocks noChangeShapeType="1"/>
          </p:cNvSpPr>
          <p:nvPr/>
        </p:nvSpPr>
        <p:spPr bwMode="auto">
          <a:xfrm>
            <a:off x="5791200" y="4419600"/>
            <a:ext cx="685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952" name="Line 24"/>
          <p:cNvSpPr>
            <a:spLocks noChangeShapeType="1"/>
          </p:cNvSpPr>
          <p:nvPr/>
        </p:nvSpPr>
        <p:spPr bwMode="auto">
          <a:xfrm flipV="1">
            <a:off x="5791200" y="4876800"/>
            <a:ext cx="685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Text Box 25"/>
          <p:cNvSpPr txBox="1">
            <a:spLocks noChangeArrowheads="1"/>
          </p:cNvSpPr>
          <p:nvPr/>
        </p:nvSpPr>
        <p:spPr bwMode="auto">
          <a:xfrm>
            <a:off x="1143000" y="46482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80954" name="Text Box 26"/>
          <p:cNvSpPr txBox="1">
            <a:spLocks noChangeArrowheads="1"/>
          </p:cNvSpPr>
          <p:nvPr/>
        </p:nvSpPr>
        <p:spPr bwMode="auto">
          <a:xfrm>
            <a:off x="1143000" y="4267200"/>
            <a:ext cx="1066800" cy="13239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1000 total on debit side</a:t>
            </a:r>
          </a:p>
        </p:txBody>
      </p:sp>
      <p:sp>
        <p:nvSpPr>
          <p:cNvPr id="380955" name="Rectangle 27"/>
          <p:cNvSpPr>
            <a:spLocks noChangeArrowheads="1"/>
          </p:cNvSpPr>
          <p:nvPr/>
        </p:nvSpPr>
        <p:spPr bwMode="auto">
          <a:xfrm>
            <a:off x="6705600" y="4267200"/>
            <a:ext cx="1066800" cy="13239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150 total on credit side</a:t>
            </a:r>
          </a:p>
        </p:txBody>
      </p:sp>
      <p:sp>
        <p:nvSpPr>
          <p:cNvPr id="380956" name="Text Box 28"/>
          <p:cNvSpPr txBox="1">
            <a:spLocks noChangeArrowheads="1"/>
          </p:cNvSpPr>
          <p:nvPr/>
        </p:nvSpPr>
        <p:spPr bwMode="auto">
          <a:xfrm>
            <a:off x="685800" y="60960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1000 – 150 = 850</a:t>
            </a:r>
          </a:p>
        </p:txBody>
      </p:sp>
      <p:sp>
        <p:nvSpPr>
          <p:cNvPr id="380957" name="Line 29"/>
          <p:cNvSpPr>
            <a:spLocks noChangeShapeType="1"/>
          </p:cNvSpPr>
          <p:nvPr/>
        </p:nvSpPr>
        <p:spPr bwMode="auto">
          <a:xfrm flipV="1">
            <a:off x="2667000" y="6172200"/>
            <a:ext cx="533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958" name="Text Box 30"/>
          <p:cNvSpPr txBox="1">
            <a:spLocks noChangeArrowheads="1"/>
          </p:cNvSpPr>
          <p:nvPr/>
        </p:nvSpPr>
        <p:spPr bwMode="auto">
          <a:xfrm>
            <a:off x="1066800" y="2133600"/>
            <a:ext cx="7467600" cy="822325"/>
          </a:xfrm>
          <a:prstGeom prst="rect">
            <a:avLst/>
          </a:prstGeom>
          <a:solidFill>
            <a:srgbClr val="E5F3C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2.	Adding the amounts on the left side and adding 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</a:rPr>
              <a:t>     the amounts on the right side of the account.</a:t>
            </a:r>
          </a:p>
        </p:txBody>
      </p:sp>
      <p:sp>
        <p:nvSpPr>
          <p:cNvPr id="380959" name="Text Box 31"/>
          <p:cNvSpPr txBox="1">
            <a:spLocks noChangeArrowheads="1"/>
          </p:cNvSpPr>
          <p:nvPr/>
        </p:nvSpPr>
        <p:spPr bwMode="auto">
          <a:xfrm>
            <a:off x="1066800" y="2895600"/>
            <a:ext cx="7315200" cy="822325"/>
          </a:xfrm>
          <a:prstGeom prst="rect">
            <a:avLst/>
          </a:prstGeom>
          <a:solidFill>
            <a:srgbClr val="E5F3C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92E06"/>
                </a:solidFill>
              </a:rPr>
              <a:t>3.  Subtract the two totals and put the difference on</a:t>
            </a:r>
          </a:p>
          <a:p>
            <a:pPr eaLnBrk="1" hangingPunct="1"/>
            <a:r>
              <a:rPr lang="en-US" sz="2400">
                <a:solidFill>
                  <a:srgbClr val="F92E06"/>
                </a:solidFill>
              </a:rPr>
              <a:t>     the side with the larger total.  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0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0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0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0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8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0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0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0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0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0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0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0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0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0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0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0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43" grpId="0" animBg="1" autoUpdateAnimBg="0"/>
      <p:bldP spid="380947" grpId="0" animBg="1"/>
      <p:bldP spid="380948" grpId="0" autoUpdateAnimBg="0"/>
      <p:bldP spid="380949" grpId="0" animBg="1"/>
      <p:bldP spid="380950" grpId="0" animBg="1"/>
      <p:bldP spid="380951" grpId="0" animBg="1"/>
      <p:bldP spid="380952" grpId="0" animBg="1"/>
      <p:bldP spid="380954" grpId="0" animBg="1" autoUpdateAnimBg="0"/>
      <p:bldP spid="380955" grpId="0" animBg="1" autoUpdateAnimBg="0"/>
      <p:bldP spid="380956" grpId="0" autoUpdateAnimBg="0"/>
      <p:bldP spid="380957" grpId="0" animBg="1"/>
      <p:bldP spid="380958" grpId="0" animBg="1" autoUpdateAnimBg="0"/>
      <p:bldP spid="380959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992</TotalTime>
  <Words>2979</Words>
  <Application>Microsoft Office PowerPoint</Application>
  <PresentationFormat>On-screen Show (4:3)</PresentationFormat>
  <Paragraphs>636</Paragraphs>
  <Slides>73</Slides>
  <Notes>73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Trek</vt:lpstr>
      <vt:lpstr>Textured</vt:lpstr>
      <vt:lpstr>Clip</vt:lpstr>
      <vt:lpstr>Worksheet</vt:lpstr>
      <vt:lpstr>Chapter Three</vt:lpstr>
      <vt:lpstr>The mechanics of Debits and Credits</vt:lpstr>
      <vt:lpstr>Double Entry Accounting</vt:lpstr>
      <vt:lpstr>The Accounting Cycle...</vt:lpstr>
      <vt:lpstr>Accounting cycle continued...</vt:lpstr>
      <vt:lpstr>DOUBLE-ENTRY ACCOUNTING</vt:lpstr>
      <vt:lpstr> T-Accounts</vt:lpstr>
      <vt:lpstr> T-Accounts</vt:lpstr>
      <vt:lpstr> T-Accounts</vt:lpstr>
      <vt:lpstr>General Ledger</vt:lpstr>
      <vt:lpstr>T-accounts: Assets</vt:lpstr>
      <vt:lpstr>T-accounts: Assets</vt:lpstr>
      <vt:lpstr>T-accounts: Liabilities and Equity</vt:lpstr>
      <vt:lpstr>T-accounts: Liabilities and Equity</vt:lpstr>
      <vt:lpstr>T-accounts: Liabilities and Equity</vt:lpstr>
      <vt:lpstr>T-accounts: Liabilities and Equity</vt:lpstr>
      <vt:lpstr>T-Accounts</vt:lpstr>
      <vt:lpstr>   How do journal entries relate to T-accounts?</vt:lpstr>
      <vt:lpstr>   How do journal entries relate to T-accounts?</vt:lpstr>
      <vt:lpstr>   </vt:lpstr>
      <vt:lpstr>Normal Balances</vt:lpstr>
      <vt:lpstr>Journal Entries and Retained Earnings</vt:lpstr>
      <vt:lpstr>Journal Entry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Adjusting entries...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Trial Balance</vt:lpstr>
      <vt:lpstr>ADJUSTED TRIAL BALANCE FOR PATRIOT COMPANY</vt:lpstr>
      <vt:lpstr>ADJUSTED TRIAL BALANCE FOR PATRIOT COMPANY</vt:lpstr>
      <vt:lpstr>ADJUSTED TRIAL BALANCE FOR PATRIOT COMPANY</vt:lpstr>
      <vt:lpstr>ADJUSTED TRIAL BALANCE FOR PATRIOT COMPANY</vt:lpstr>
      <vt:lpstr>LEDGER ACCOUNT BALANCES after the adjusting entries, but before the closing entries, are the dollar amounts that go on the financial statements. </vt:lpstr>
      <vt:lpstr>The goal of the whole process:</vt:lpstr>
      <vt:lpstr>Closing Entries</vt:lpstr>
      <vt:lpstr>Closing Entries</vt:lpstr>
      <vt:lpstr>Journal Entries to Close Revenue and Expense Accounts: Closing Entries</vt:lpstr>
      <vt:lpstr>Closing continued...</vt:lpstr>
      <vt:lpstr>PowerPoint Presentation</vt:lpstr>
      <vt:lpstr>PowerPoint Presentation</vt:lpstr>
      <vt:lpstr>PowerPoint Presentation</vt:lpstr>
      <vt:lpstr>One more account to close:</vt:lpstr>
      <vt:lpstr>One more account to close:</vt:lpstr>
      <vt:lpstr>One more account to close:</vt:lpstr>
      <vt:lpstr>One more account to close:</vt:lpstr>
      <vt:lpstr>PowerPoint Presentation</vt:lpstr>
      <vt:lpstr>PowerPoint Presentation</vt:lpstr>
      <vt:lpstr>The post-closing trial balance</vt:lpstr>
      <vt:lpstr>Post-Closing Trial Balance for Patriot Company</vt:lpstr>
      <vt:lpstr>Post-Closing Trial Balance for Patriot Company</vt:lpstr>
      <vt:lpstr>Chapter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student</cp:lastModifiedBy>
  <cp:revision>72</cp:revision>
  <cp:lastPrinted>1601-01-01T00:00:00Z</cp:lastPrinted>
  <dcterms:created xsi:type="dcterms:W3CDTF">1601-01-01T00:00:00Z</dcterms:created>
  <dcterms:modified xsi:type="dcterms:W3CDTF">2013-02-06T23:42:30Z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